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349" r:id="rId4"/>
    <p:sldId id="309" r:id="rId5"/>
    <p:sldId id="350" r:id="rId6"/>
    <p:sldId id="351" r:id="rId7"/>
    <p:sldId id="352" r:id="rId8"/>
    <p:sldId id="353" r:id="rId9"/>
    <p:sldId id="354" r:id="rId10"/>
    <p:sldId id="363" r:id="rId11"/>
    <p:sldId id="357" r:id="rId12"/>
    <p:sldId id="360" r:id="rId13"/>
    <p:sldId id="361" r:id="rId14"/>
    <p:sldId id="359" r:id="rId15"/>
    <p:sldId id="328" r:id="rId16"/>
    <p:sldId id="332" r:id="rId17"/>
    <p:sldId id="329" r:id="rId18"/>
    <p:sldId id="325" r:id="rId19"/>
    <p:sldId id="326" r:id="rId20"/>
    <p:sldId id="327" r:id="rId21"/>
    <p:sldId id="310" r:id="rId22"/>
    <p:sldId id="333" r:id="rId23"/>
    <p:sldId id="334" r:id="rId24"/>
    <p:sldId id="335" r:id="rId25"/>
    <p:sldId id="336" r:id="rId26"/>
    <p:sldId id="337" r:id="rId27"/>
    <p:sldId id="338" r:id="rId28"/>
    <p:sldId id="339" r:id="rId29"/>
    <p:sldId id="340" r:id="rId30"/>
    <p:sldId id="341" r:id="rId31"/>
    <p:sldId id="362" r:id="rId32"/>
    <p:sldId id="331" r:id="rId33"/>
    <p:sldId id="343" r:id="rId34"/>
    <p:sldId id="344" r:id="rId35"/>
    <p:sldId id="345" r:id="rId36"/>
    <p:sldId id="346" r:id="rId37"/>
    <p:sldId id="347" r:id="rId38"/>
    <p:sldId id="348" r:id="rId39"/>
  </p:sldIdLst>
  <p:sldSz cx="9144000" cy="6858000" type="screen4x3"/>
  <p:notesSz cx="6797675" cy="9982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571" autoAdjust="0"/>
  </p:normalViewPr>
  <p:slideViewPr>
    <p:cSldViewPr>
      <p:cViewPr varScale="1">
        <p:scale>
          <a:sx n="82" d="100"/>
          <a:sy n="82" d="100"/>
        </p:scale>
        <p:origin x="-1530" y="-96"/>
      </p:cViewPr>
      <p:guideLst>
        <p:guide orient="horz" pos="2160"/>
        <p:guide pos="2880"/>
      </p:guideLst>
    </p:cSldViewPr>
  </p:slideViewPr>
  <p:outlineViewPr>
    <p:cViewPr>
      <p:scale>
        <a:sx n="33" d="100"/>
        <a:sy n="33" d="100"/>
      </p:scale>
      <p:origin x="0" y="5575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26.05.2015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26.05.2015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26.05.2015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26.05.2015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26.05.2015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26.05.2015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26.05.2015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26.05.2015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26.05.2015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D8BD707-D9CF-40AE-B4C6-C98DA3205C09}" type="datetimeFigureOut">
              <a:rPr lang="en-US" smtClean="0"/>
              <a:pPr/>
              <a:t>26.05.2015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26.05.2015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26.05.2015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2744162"/>
          </a:xfrm>
        </p:spPr>
        <p:txBody>
          <a:bodyPr>
            <a:normAutofit/>
          </a:bodyPr>
          <a:lstStyle/>
          <a:p>
            <a:r>
              <a:rPr lang="ro-RO" noProof="0" dirty="0" smtClean="0">
                <a:solidFill>
                  <a:schemeClr val="tx1"/>
                </a:solidFill>
                <a:latin typeface="Times New Roman" pitchFamily="18" charset="0"/>
                <a:cs typeface="Times New Roman" pitchFamily="18" charset="0"/>
              </a:rPr>
              <a:t>Municipiile din România</a:t>
            </a:r>
            <a:br>
              <a:rPr lang="ro-RO" noProof="0" dirty="0" smtClean="0">
                <a:solidFill>
                  <a:schemeClr val="tx1"/>
                </a:solidFill>
                <a:latin typeface="Times New Roman" pitchFamily="18" charset="0"/>
                <a:cs typeface="Times New Roman" pitchFamily="18" charset="0"/>
              </a:rPr>
            </a:br>
            <a:r>
              <a:rPr lang="ro-RO" noProof="0" dirty="0" smtClean="0">
                <a:solidFill>
                  <a:schemeClr val="tx1"/>
                </a:solidFill>
                <a:latin typeface="Times New Roman" pitchFamily="18" charset="0"/>
                <a:cs typeface="Times New Roman" pitchFamily="18" charset="0"/>
              </a:rPr>
              <a:t/>
            </a:r>
            <a:br>
              <a:rPr lang="ro-RO" noProof="0" dirty="0" smtClean="0">
                <a:solidFill>
                  <a:schemeClr val="tx1"/>
                </a:solidFill>
                <a:latin typeface="Times New Roman" pitchFamily="18" charset="0"/>
                <a:cs typeface="Times New Roman" pitchFamily="18" charset="0"/>
              </a:rPr>
            </a:br>
            <a:r>
              <a:rPr lang="ro-RO" noProof="0" dirty="0" smtClean="0">
                <a:solidFill>
                  <a:schemeClr val="tx1"/>
                </a:solidFill>
                <a:latin typeface="Times New Roman" pitchFamily="18" charset="0"/>
                <a:cs typeface="Times New Roman" pitchFamily="18" charset="0"/>
              </a:rPr>
              <a:t> Problematică și soluții AMR</a:t>
            </a:r>
            <a:endParaRPr lang="ro-RO" noProof="0"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990600" y="4114800"/>
            <a:ext cx="7772400" cy="1066800"/>
          </a:xfrm>
        </p:spPr>
        <p:txBody>
          <a:bodyPr>
            <a:normAutofit fontScale="85000" lnSpcReduction="20000"/>
          </a:bodyPr>
          <a:lstStyle/>
          <a:p>
            <a:r>
              <a:rPr lang="ro-RO" dirty="0" smtClean="0">
                <a:solidFill>
                  <a:schemeClr val="tx1"/>
                </a:solidFill>
                <a:latin typeface="Times New Roman" pitchFamily="18" charset="0"/>
                <a:cs typeface="Times New Roman" pitchFamily="18" charset="0"/>
              </a:rPr>
              <a:t>Aurel Gabriel Simionescu</a:t>
            </a:r>
          </a:p>
          <a:p>
            <a:r>
              <a:rPr lang="ro-RO" dirty="0" smtClean="0">
                <a:solidFill>
                  <a:schemeClr val="tx1"/>
                </a:solidFill>
                <a:latin typeface="Times New Roman" pitchFamily="18" charset="0"/>
                <a:cs typeface="Times New Roman" pitchFamily="18" charset="0"/>
              </a:rPr>
              <a:t>Primarul Municipiului Brăila</a:t>
            </a:r>
          </a:p>
          <a:p>
            <a:r>
              <a:rPr lang="ro-RO" dirty="0" smtClean="0">
                <a:solidFill>
                  <a:schemeClr val="tx1"/>
                </a:solidFill>
                <a:latin typeface="Times New Roman" pitchFamily="18" charset="0"/>
                <a:cs typeface="Times New Roman" pitchFamily="18" charset="0"/>
              </a:rPr>
              <a:t>Secretar General Asociația Municipiilor din Romania</a:t>
            </a:r>
          </a:p>
          <a:p>
            <a:endParaRPr lang="ro-RO"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ro-RO" dirty="0" smtClean="0">
                <a:latin typeface="Times New Roman" pitchFamily="18" charset="0"/>
                <a:cs typeface="Times New Roman" pitchFamily="18" charset="0"/>
              </a:rPr>
              <a:t>Îmbunătățirea legislației privind zone metropolitane </a:t>
            </a:r>
          </a:p>
          <a:p>
            <a:endParaRPr lang="en-US"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Zone periurbane</a:t>
            </a:r>
          </a:p>
          <a:p>
            <a:endParaRPr lang="ro-RO"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Legea parteneriatului public privat</a:t>
            </a:r>
            <a:endParaRPr lang="en-US" dirty="0" smtClean="0">
              <a:latin typeface="Times New Roman" pitchFamily="18" charset="0"/>
              <a:cs typeface="Times New Roman" pitchFamily="18" charset="0"/>
            </a:endParaRPr>
          </a:p>
          <a:p>
            <a:endParaRPr lang="ro-RO"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Master plan transporturi</a:t>
            </a:r>
          </a:p>
          <a:p>
            <a:endParaRPr lang="ro-RO" dirty="0">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a:r>
              <a:rPr lang="ro-RO" smtClean="0">
                <a:solidFill>
                  <a:schemeClr val="tx1"/>
                </a:solidFill>
                <a:latin typeface="Times New Roman" pitchFamily="18" charset="0"/>
                <a:cs typeface="Times New Roman" pitchFamily="18" charset="0"/>
              </a:rPr>
              <a:t>Soluții AMR</a:t>
            </a:r>
            <a:endParaRPr lang="ro-RO"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76400"/>
            <a:ext cx="8458200" cy="4800600"/>
          </a:xfrm>
        </p:spPr>
        <p:txBody>
          <a:bodyPr>
            <a:normAutofit fontScale="77500" lnSpcReduction="20000"/>
          </a:bodyPr>
          <a:lstStyle/>
          <a:p>
            <a:pPr algn="just"/>
            <a:r>
              <a:rPr lang="ro-RO" noProof="0" smtClean="0">
                <a:solidFill>
                  <a:schemeClr val="tx1"/>
                </a:solidFill>
                <a:latin typeface="Times New Roman" pitchFamily="18" charset="0"/>
                <a:cs typeface="Times New Roman" pitchFamily="18" charset="0"/>
              </a:rPr>
              <a:t>Un nivel redus al acestora este asociat cu un nivel ridicat de fonduri generate din surse proprii, ceea ce este indiciul unei </a:t>
            </a:r>
            <a:r>
              <a:rPr lang="ro-RO" b="1" noProof="0" smtClean="0">
                <a:solidFill>
                  <a:schemeClr val="tx1"/>
                </a:solidFill>
                <a:latin typeface="Times New Roman" pitchFamily="18" charset="0"/>
                <a:cs typeface="Times New Roman" pitchFamily="18" charset="0"/>
              </a:rPr>
              <a:t>creșteri economice sănătoase,</a:t>
            </a:r>
            <a:r>
              <a:rPr lang="ro-RO" noProof="0" smtClean="0">
                <a:solidFill>
                  <a:schemeClr val="tx1"/>
                </a:solidFill>
                <a:latin typeface="Times New Roman" pitchFamily="18" charset="0"/>
                <a:cs typeface="Times New Roman" pitchFamily="18" charset="0"/>
              </a:rPr>
              <a:t> fundamentate pe o bază largă de plătitori de taxe (cetățeni și firme). </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Nivelul mediu de independență față de bugetul de stat a județelor României (altfel spus, proporția din buget care este generată din venituri proprii) este de 39%:</a:t>
            </a:r>
          </a:p>
          <a:p>
            <a:pPr lvl="1" algn="just"/>
            <a:r>
              <a:rPr lang="ro-RO" noProof="0" smtClean="0">
                <a:solidFill>
                  <a:schemeClr val="tx1"/>
                </a:solidFill>
                <a:latin typeface="Times New Roman" pitchFamily="18" charset="0"/>
                <a:cs typeface="Times New Roman" pitchFamily="18" charset="0"/>
              </a:rPr>
              <a:t> Ilfov (65%),                                         </a:t>
            </a:r>
            <a:r>
              <a:rPr lang="ro-RO" smtClean="0">
                <a:solidFill>
                  <a:schemeClr val="tx1"/>
                </a:solidFill>
                <a:latin typeface="Times New Roman" pitchFamily="18" charset="0"/>
                <a:cs typeface="Times New Roman" pitchFamily="18" charset="0"/>
              </a:rPr>
              <a:t>Constanța (56%), </a:t>
            </a:r>
            <a:endParaRPr lang="ro-RO" noProof="0" smtClean="0">
              <a:solidFill>
                <a:schemeClr val="tx1"/>
              </a:solidFill>
              <a:latin typeface="Times New Roman" pitchFamily="18" charset="0"/>
              <a:cs typeface="Times New Roman" pitchFamily="18" charset="0"/>
            </a:endParaRPr>
          </a:p>
          <a:p>
            <a:pPr lvl="1" algn="just"/>
            <a:r>
              <a:rPr lang="ro-RO" noProof="0" smtClean="0">
                <a:solidFill>
                  <a:schemeClr val="tx1"/>
                </a:solidFill>
                <a:latin typeface="Times New Roman" pitchFamily="18" charset="0"/>
                <a:cs typeface="Times New Roman" pitchFamily="18" charset="0"/>
              </a:rPr>
              <a:t> Brașov (58</a:t>
            </a:r>
            <a:r>
              <a:rPr lang="ro-RO" smtClean="0">
                <a:solidFill>
                  <a:schemeClr val="tx1"/>
                </a:solidFill>
                <a:latin typeface="Times New Roman" pitchFamily="18" charset="0"/>
                <a:cs typeface="Times New Roman" pitchFamily="18" charset="0"/>
              </a:rPr>
              <a:t>%),                                      Prahova (52%) </a:t>
            </a:r>
            <a:endParaRPr lang="ro-RO" noProof="0" smtClean="0">
              <a:solidFill>
                <a:schemeClr val="tx1"/>
              </a:solidFill>
              <a:latin typeface="Times New Roman" pitchFamily="18" charset="0"/>
              <a:cs typeface="Times New Roman" pitchFamily="18" charset="0"/>
            </a:endParaRPr>
          </a:p>
          <a:p>
            <a:pPr lvl="1" algn="just"/>
            <a:r>
              <a:rPr lang="ro-RO" noProof="0" smtClean="0">
                <a:solidFill>
                  <a:schemeClr val="tx1"/>
                </a:solidFill>
                <a:latin typeface="Times New Roman" pitchFamily="18" charset="0"/>
                <a:cs typeface="Times New Roman" pitchFamily="18" charset="0"/>
              </a:rPr>
              <a:t>Cluj (57</a:t>
            </a:r>
            <a:r>
              <a:rPr lang="ro-RO" smtClean="0">
                <a:solidFill>
                  <a:schemeClr val="tx1"/>
                </a:solidFill>
                <a:latin typeface="Times New Roman" pitchFamily="18" charset="0"/>
                <a:cs typeface="Times New Roman" pitchFamily="18" charset="0"/>
              </a:rPr>
              <a:t>%),                                            Timiș (50%). </a:t>
            </a:r>
            <a:endParaRPr lang="ro-RO" noProof="0" smtClean="0">
              <a:solidFill>
                <a:schemeClr val="tx1"/>
              </a:solidFill>
              <a:latin typeface="Times New Roman" pitchFamily="18" charset="0"/>
              <a:cs typeface="Times New Roman" pitchFamily="18" charset="0"/>
            </a:endParaRPr>
          </a:p>
          <a:p>
            <a:pPr lvl="1" algn="just"/>
            <a:r>
              <a:rPr lang="ro-RO" noProof="0" smtClean="0">
                <a:solidFill>
                  <a:schemeClr val="tx1"/>
                </a:solidFill>
                <a:latin typeface="Times New Roman" pitchFamily="18" charset="0"/>
                <a:cs typeface="Times New Roman" pitchFamily="18" charset="0"/>
              </a:rPr>
              <a:t>Sibiu (57%), </a:t>
            </a:r>
          </a:p>
          <a:p>
            <a:pPr lvl="1"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Județele aflate mult în urmă sunt </a:t>
            </a:r>
          </a:p>
          <a:p>
            <a:pPr lvl="1" algn="just"/>
            <a:r>
              <a:rPr lang="ro-RO" noProof="0" smtClean="0">
                <a:solidFill>
                  <a:schemeClr val="tx1"/>
                </a:solidFill>
                <a:latin typeface="Times New Roman" pitchFamily="18" charset="0"/>
                <a:cs typeface="Times New Roman" pitchFamily="18" charset="0"/>
              </a:rPr>
              <a:t>Botoșani (23%), </a:t>
            </a:r>
          </a:p>
          <a:p>
            <a:pPr lvl="1" algn="just"/>
            <a:r>
              <a:rPr lang="ro-RO" noProof="0" smtClean="0">
                <a:solidFill>
                  <a:schemeClr val="tx1"/>
                </a:solidFill>
                <a:latin typeface="Times New Roman" pitchFamily="18" charset="0"/>
                <a:cs typeface="Times New Roman" pitchFamily="18" charset="0"/>
              </a:rPr>
              <a:t>Vaslui și Suceava (cu câte 26%), </a:t>
            </a:r>
          </a:p>
          <a:p>
            <a:pPr lvl="1" algn="just"/>
            <a:r>
              <a:rPr lang="ro-RO" noProof="0" smtClean="0">
                <a:solidFill>
                  <a:schemeClr val="tx1"/>
                </a:solidFill>
                <a:latin typeface="Times New Roman" pitchFamily="18" charset="0"/>
                <a:cs typeface="Times New Roman" pitchFamily="18" charset="0"/>
              </a:rPr>
              <a:t>Mehedinți și Sălaj (cu câte 27%). </a:t>
            </a:r>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a:xfrm>
            <a:off x="304800" y="152400"/>
            <a:ext cx="8610600" cy="1265238"/>
          </a:xfrm>
        </p:spPr>
        <p:txBody>
          <a:bodyPr>
            <a:normAutofit/>
          </a:bodyPr>
          <a:lstStyle/>
          <a:p>
            <a:pPr algn="ctr"/>
            <a:r>
              <a:rPr lang="ro-RO" noProof="0" smtClean="0">
                <a:solidFill>
                  <a:schemeClr val="tx1"/>
                </a:solidFill>
                <a:effectLst/>
                <a:latin typeface="Times New Roman" pitchFamily="18" charset="0"/>
                <a:cs typeface="Times New Roman" pitchFamily="18" charset="0"/>
              </a:rPr>
              <a:t>Dependența bugetară local-central</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ro-RO" noProof="0" smtClean="0">
                <a:solidFill>
                  <a:schemeClr val="tx1"/>
                </a:solidFill>
                <a:latin typeface="Times New Roman" pitchFamily="18" charset="0"/>
                <a:cs typeface="Times New Roman" pitchFamily="18" charset="0"/>
              </a:rPr>
              <a:t>Cele mai mari venituri pe cap de locuitor au fost înregistrate în 2012:</a:t>
            </a:r>
          </a:p>
          <a:p>
            <a:pPr lvl="1"/>
            <a:r>
              <a:rPr lang="ro-RO" noProof="0" smtClean="0">
                <a:solidFill>
                  <a:schemeClr val="tx1"/>
                </a:solidFill>
                <a:latin typeface="Times New Roman" pitchFamily="18" charset="0"/>
                <a:cs typeface="Times New Roman" pitchFamily="18" charset="0"/>
              </a:rPr>
              <a:t>Ilfov (2.264 RON/locuitor), </a:t>
            </a:r>
          </a:p>
          <a:p>
            <a:pPr lvl="1"/>
            <a:r>
              <a:rPr lang="ro-RO" noProof="0" smtClean="0">
                <a:solidFill>
                  <a:schemeClr val="tx1"/>
                </a:solidFill>
                <a:latin typeface="Times New Roman" pitchFamily="18" charset="0"/>
                <a:cs typeface="Times New Roman" pitchFamily="18" charset="0"/>
              </a:rPr>
              <a:t>Timiș (1.323 RON/locuitor), </a:t>
            </a:r>
          </a:p>
          <a:p>
            <a:pPr lvl="1"/>
            <a:r>
              <a:rPr lang="ro-RO" noProof="0" smtClean="0">
                <a:solidFill>
                  <a:schemeClr val="tx1"/>
                </a:solidFill>
                <a:latin typeface="Times New Roman" pitchFamily="18" charset="0"/>
                <a:cs typeface="Times New Roman" pitchFamily="18" charset="0"/>
              </a:rPr>
              <a:t>Cluj (1.315 RON/locuitor), </a:t>
            </a:r>
          </a:p>
          <a:p>
            <a:pPr lvl="1"/>
            <a:r>
              <a:rPr lang="ro-RO" noProof="0" smtClean="0">
                <a:solidFill>
                  <a:schemeClr val="tx1"/>
                </a:solidFill>
                <a:latin typeface="Times New Roman" pitchFamily="18" charset="0"/>
                <a:cs typeface="Times New Roman" pitchFamily="18" charset="0"/>
              </a:rPr>
              <a:t>Sibiu (1.275 RON/locuitor), </a:t>
            </a:r>
          </a:p>
          <a:p>
            <a:pPr lvl="1"/>
            <a:r>
              <a:rPr lang="ro-RO" noProof="0" smtClean="0">
                <a:solidFill>
                  <a:schemeClr val="tx1"/>
                </a:solidFill>
                <a:latin typeface="Times New Roman" pitchFamily="18" charset="0"/>
                <a:cs typeface="Times New Roman" pitchFamily="18" charset="0"/>
              </a:rPr>
              <a:t>Brașov (1.252 RON/locuitor). </a:t>
            </a:r>
          </a:p>
          <a:p>
            <a:pPr lvl="1"/>
            <a:endParaRPr lang="ro-RO" noProof="0" smtClean="0">
              <a:solidFill>
                <a:schemeClr val="tx1"/>
              </a:solidFill>
              <a:latin typeface="Times New Roman" pitchFamily="18" charset="0"/>
              <a:cs typeface="Times New Roman" pitchFamily="18" charset="0"/>
            </a:endParaRPr>
          </a:p>
          <a:p>
            <a:r>
              <a:rPr lang="ro-RO" noProof="0" smtClean="0">
                <a:solidFill>
                  <a:schemeClr val="tx1"/>
                </a:solidFill>
                <a:latin typeface="Times New Roman" pitchFamily="18" charset="0"/>
                <a:cs typeface="Times New Roman" pitchFamily="18" charset="0"/>
              </a:rPr>
              <a:t>La cealaltă extremă se regăsesc județele </a:t>
            </a:r>
          </a:p>
          <a:p>
            <a:pPr lvl="1"/>
            <a:r>
              <a:rPr lang="ro-RO" noProof="0" smtClean="0">
                <a:solidFill>
                  <a:schemeClr val="tx1"/>
                </a:solidFill>
                <a:latin typeface="Times New Roman" pitchFamily="18" charset="0"/>
                <a:cs typeface="Times New Roman" pitchFamily="18" charset="0"/>
              </a:rPr>
              <a:t>Vaslui (406 RON/locuitor), </a:t>
            </a:r>
          </a:p>
          <a:p>
            <a:pPr lvl="1"/>
            <a:r>
              <a:rPr lang="ro-RO" noProof="0" smtClean="0">
                <a:solidFill>
                  <a:schemeClr val="tx1"/>
                </a:solidFill>
                <a:latin typeface="Times New Roman" pitchFamily="18" charset="0"/>
                <a:cs typeface="Times New Roman" pitchFamily="18" charset="0"/>
              </a:rPr>
              <a:t>Botoșani (419 RON/locuitor) și </a:t>
            </a:r>
          </a:p>
          <a:p>
            <a:pPr lvl="1"/>
            <a:r>
              <a:rPr lang="ro-RO" noProof="0" smtClean="0">
                <a:solidFill>
                  <a:schemeClr val="tx1"/>
                </a:solidFill>
                <a:latin typeface="Times New Roman" pitchFamily="18" charset="0"/>
                <a:cs typeface="Times New Roman" pitchFamily="18" charset="0"/>
              </a:rPr>
              <a:t>Neamț (479 RON/locuitor). </a:t>
            </a:r>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pPr algn="ctr"/>
            <a:r>
              <a:rPr lang="ro-RO" noProof="0" dirty="0" smtClean="0">
                <a:solidFill>
                  <a:schemeClr val="tx1"/>
                </a:solidFill>
                <a:latin typeface="Times New Roman" pitchFamily="18" charset="0"/>
                <a:cs typeface="Times New Roman" pitchFamily="18" charset="0"/>
              </a:rPr>
              <a:t>Capacitatea localităților de a genera venituri proprii </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610600" cy="5715000"/>
          </a:xfrm>
        </p:spPr>
        <p:txBody>
          <a:bodyPr>
            <a:normAutofit fontScale="85000" lnSpcReduction="20000"/>
          </a:bodyPr>
          <a:lstStyle/>
          <a:p>
            <a:pPr algn="just"/>
            <a:r>
              <a:rPr lang="ro-RO" b="1" dirty="0" smtClean="0">
                <a:latin typeface="Times New Roman" pitchFamily="18" charset="0"/>
                <a:cs typeface="Times New Roman" pitchFamily="18" charset="0"/>
              </a:rPr>
              <a:t>Buget</a:t>
            </a:r>
            <a:r>
              <a:rPr lang="en-US" b="1" dirty="0" smtClean="0">
                <a:latin typeface="Times New Roman" pitchFamily="18" charset="0"/>
                <a:cs typeface="Times New Roman" pitchFamily="18" charset="0"/>
              </a:rPr>
              <a:t> - </a:t>
            </a:r>
            <a:r>
              <a:rPr lang="vi-VN" dirty="0" smtClean="0">
                <a:latin typeface="Times New Roman" pitchFamily="18" charset="0"/>
                <a:cs typeface="Times New Roman" pitchFamily="18" charset="0"/>
              </a:rPr>
              <a:t>AMR</a:t>
            </a:r>
            <a:r>
              <a:rPr lang="en-US" dirty="0" smtClean="0">
                <a:latin typeface="Times New Roman" pitchFamily="18" charset="0"/>
                <a:cs typeface="Times New Roman" pitchFamily="18" charset="0"/>
              </a:rPr>
              <a:t> a</a:t>
            </a:r>
            <a:r>
              <a:rPr lang="vi-VN" dirty="0" smtClean="0">
                <a:latin typeface="Times New Roman" pitchFamily="18" charset="0"/>
                <a:cs typeface="Times New Roman" pitchFamily="18" charset="0"/>
              </a:rPr>
              <a:t> respin</a:t>
            </a:r>
            <a:r>
              <a:rPr lang="en-US" dirty="0" smtClean="0">
                <a:latin typeface="Times New Roman" pitchFamily="18" charset="0"/>
                <a:cs typeface="Times New Roman" pitchFamily="18" charset="0"/>
              </a:rPr>
              <a:t>s</a:t>
            </a:r>
            <a:r>
              <a:rPr lang="vi-VN" dirty="0" smtClean="0">
                <a:latin typeface="Times New Roman" pitchFamily="18" charset="0"/>
                <a:cs typeface="Times New Roman" pitchFamily="18" charset="0"/>
              </a:rPr>
              <a:t> orice formă de intervenţie a Guvernului în bugetele</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autorităţilor locale pe anul 2015.</a:t>
            </a:r>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ro-RO" dirty="0" smtClean="0">
                <a:latin typeface="Times New Roman" pitchFamily="18" charset="0"/>
                <a:cs typeface="Times New Roman" pitchFamily="18" charset="0"/>
              </a:rPr>
              <a:t>Legea nr. 273/2006 privind finanţele publice locale, cu modificările şi completările ulterioare şi Legea Nr. 571 din 22 decembrie 2003 privind Codul fiscal</a:t>
            </a:r>
            <a:endParaRPr lang="en-US" dirty="0" smtClean="0">
              <a:latin typeface="Times New Roman" pitchFamily="18" charset="0"/>
              <a:cs typeface="Times New Roman" pitchFamily="18" charset="0"/>
            </a:endParaRPr>
          </a:p>
          <a:p>
            <a:pPr lvl="1"/>
            <a:r>
              <a:rPr lang="ro-RO" dirty="0" smtClean="0">
                <a:latin typeface="Times New Roman" pitchFamily="18" charset="0"/>
                <a:cs typeface="Times New Roman" pitchFamily="18" charset="0"/>
              </a:rPr>
              <a:t>Modificarea Codului Fiscal pentru impozitarea suplimentară a imobilelor constând în </a:t>
            </a:r>
            <a:r>
              <a:rPr lang="ro-RO" b="1" dirty="0" smtClean="0">
                <a:latin typeface="Times New Roman" pitchFamily="18" charset="0"/>
                <a:cs typeface="Times New Roman" pitchFamily="18" charset="0"/>
              </a:rPr>
              <a:t>clădiri şi terenuri neîngrijite sau abandonate din intravilanului localităţilor,</a:t>
            </a:r>
            <a:r>
              <a:rPr lang="ro-RO" dirty="0" smtClean="0">
                <a:latin typeface="Times New Roman" pitchFamily="18" charset="0"/>
                <a:cs typeface="Times New Roman" pitchFamily="18" charset="0"/>
              </a:rPr>
              <a:t> prin majorarea impozitului datorat de proprietarii de terenuri şi clădiri neîngrijite sau abandonate (majorarea de 5 ori a valorii standard de impozitare). </a:t>
            </a:r>
            <a:endParaRPr lang="en-US" b="1" dirty="0" smtClean="0">
              <a:latin typeface="Times New Roman" pitchFamily="18" charset="0"/>
              <a:cs typeface="Times New Roman" pitchFamily="18" charset="0"/>
            </a:endParaRPr>
          </a:p>
          <a:p>
            <a:pPr lvl="1"/>
            <a:r>
              <a:rPr lang="ro-RO" dirty="0" smtClean="0">
                <a:latin typeface="Times New Roman" pitchFamily="18" charset="0"/>
                <a:cs typeface="Times New Roman" pitchFamily="18" charset="0"/>
              </a:rPr>
              <a:t> Modificarea Codului Fiscal privind impozitul aferent construcţiilor speciale în sensul transferării gestionării şi încasării impozitului aferent construcțiilor speciale către organele fiscale ale autorităţilor locale.</a:t>
            </a:r>
            <a:endParaRPr lang="en-US" b="1" dirty="0" smtClean="0">
              <a:latin typeface="Times New Roman" pitchFamily="18" charset="0"/>
              <a:cs typeface="Times New Roman" pitchFamily="18" charset="0"/>
            </a:endParaRPr>
          </a:p>
          <a:p>
            <a:pPr lvl="1"/>
            <a:r>
              <a:rPr lang="ro-RO" dirty="0" smtClean="0">
                <a:latin typeface="Times New Roman" pitchFamily="18" charset="0"/>
                <a:cs typeface="Times New Roman" pitchFamily="18" charset="0"/>
              </a:rPr>
              <a:t>Modificarea Legii 273/2006 privind Finanţele Publice Locale pentru:</a:t>
            </a:r>
            <a:endParaRPr lang="en-US" b="1" dirty="0" smtClean="0">
              <a:latin typeface="Times New Roman" pitchFamily="18" charset="0"/>
              <a:cs typeface="Times New Roman" pitchFamily="18" charset="0"/>
            </a:endParaRPr>
          </a:p>
          <a:p>
            <a:pPr lvl="2"/>
            <a:r>
              <a:rPr lang="ro-RO" dirty="0" smtClean="0">
                <a:latin typeface="Times New Roman" pitchFamily="18" charset="0"/>
                <a:cs typeface="Times New Roman" pitchFamily="18" charset="0"/>
              </a:rPr>
              <a:t>a. modificarea modului de calcul şi a cotei din Impozitul pe venitul global cuvenită bugetelor locale în sensul:</a:t>
            </a:r>
            <a:endParaRPr lang="en-US" b="1" dirty="0" smtClean="0">
              <a:latin typeface="Times New Roman" pitchFamily="18" charset="0"/>
              <a:cs typeface="Times New Roman" pitchFamily="18" charset="0"/>
            </a:endParaRPr>
          </a:p>
          <a:p>
            <a:pPr lvl="2"/>
            <a:r>
              <a:rPr lang="ro-RO" dirty="0" smtClean="0">
                <a:latin typeface="Times New Roman" pitchFamily="18" charset="0"/>
                <a:cs typeface="Times New Roman" pitchFamily="18" charset="0"/>
              </a:rPr>
              <a:t>reintroducerea impozitului pe veniturile din pensii în la calculului cotei cuvenite bugetelor locale</a:t>
            </a:r>
            <a:endParaRPr lang="en-US" b="1" dirty="0" smtClean="0">
              <a:latin typeface="Times New Roman" pitchFamily="18" charset="0"/>
              <a:cs typeface="Times New Roman" pitchFamily="18" charset="0"/>
            </a:endParaRPr>
          </a:p>
          <a:p>
            <a:pPr lvl="2"/>
            <a:r>
              <a:rPr lang="ro-RO" dirty="0" smtClean="0">
                <a:latin typeface="Times New Roman" pitchFamily="18" charset="0"/>
                <a:cs typeface="Times New Roman" pitchFamily="18" charset="0"/>
              </a:rPr>
              <a:t>revenirea la 47% cotei cuvenite bugetelor locale din impozitul pe venitul global colectat la nivelul autorităţii publice locale.</a:t>
            </a:r>
            <a:endParaRPr lang="en-US" b="1" dirty="0" smtClean="0">
              <a:latin typeface="Times New Roman" pitchFamily="18" charset="0"/>
              <a:cs typeface="Times New Roman" pitchFamily="18" charset="0"/>
            </a:endParaRPr>
          </a:p>
          <a:p>
            <a:pPr algn="just"/>
            <a:endParaRPr lang="ro-RO" dirty="0" smtClean="0">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a:r>
              <a:rPr lang="ro-RO" dirty="0" smtClean="0">
                <a:solidFill>
                  <a:schemeClr val="tx1"/>
                </a:solidFill>
                <a:latin typeface="Times New Roman" pitchFamily="18" charset="0"/>
                <a:cs typeface="Times New Roman" pitchFamily="18" charset="0"/>
              </a:rPr>
              <a:t>Soluții AMR</a:t>
            </a:r>
            <a:endParaRPr lang="ro-RO"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lgn="just"/>
            <a:r>
              <a:rPr lang="ro-RO" noProof="0" smtClean="0">
                <a:solidFill>
                  <a:schemeClr val="tx1"/>
                </a:solidFill>
                <a:latin typeface="Times New Roman" pitchFamily="18" charset="0"/>
                <a:cs typeface="Times New Roman" pitchFamily="18" charset="0"/>
              </a:rPr>
              <a:t>Investițiile în infrastructura de utilități publice trebuie să pună atent în balanță costurile de operare și mentenanță de pe întreaga durată de viață a investiției.</a:t>
            </a:r>
          </a:p>
          <a:p>
            <a:pPr algn="just"/>
            <a:r>
              <a:rPr lang="ro-RO" noProof="0" smtClean="0">
                <a:solidFill>
                  <a:schemeClr val="tx1"/>
                </a:solidFill>
                <a:latin typeface="Times New Roman" pitchFamily="18" charset="0"/>
                <a:cs typeface="Times New Roman" pitchFamily="18" charset="0"/>
              </a:rPr>
              <a:t> </a:t>
            </a:r>
          </a:p>
          <a:p>
            <a:pPr algn="just"/>
            <a:r>
              <a:rPr lang="ro-RO" noProof="0" smtClean="0">
                <a:solidFill>
                  <a:schemeClr val="tx1"/>
                </a:solidFill>
                <a:latin typeface="Times New Roman" pitchFamily="18" charset="0"/>
                <a:cs typeface="Times New Roman" pitchFamily="18" charset="0"/>
              </a:rPr>
              <a:t>Extinderea rețelei de apă și canalizare în zonele rurale ar trebui să aibă în vedere potențiala disponibilitate redusă a oamenilor de a plăti pentru aceste servicii. </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Costurile pentru extinderea infrastructurii variază în funcție de factorii locali specifici (de ex., geografici, hidrografici etc.) și ar putea depăși </a:t>
            </a:r>
            <a:r>
              <a:rPr lang="ro-RO" i="1" noProof="0" smtClean="0">
                <a:solidFill>
                  <a:schemeClr val="tx1"/>
                </a:solidFill>
                <a:latin typeface="Times New Roman" pitchFamily="18" charset="0"/>
                <a:cs typeface="Times New Roman" pitchFamily="18" charset="0"/>
              </a:rPr>
              <a:t>nivelul de accesibilitate pentru unii dintre viitorii clienți ai sistemului. </a:t>
            </a:r>
          </a:p>
          <a:p>
            <a:pPr algn="just"/>
            <a:endParaRPr lang="ro-RO" i="1"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În cele din urmă, dar nu în ultimul rând, oamenii care locuiesc în zonele rurale sunt obișnuiți să aibă propriile surse de apă din fântâni, ceea ce sugerează că, în unele cazuri, este necesară și o schimbare de mentalitate. </a:t>
            </a:r>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pPr algn="ctr"/>
            <a:r>
              <a:rPr lang="ro-RO" noProof="0" dirty="0" err="1" smtClean="0">
                <a:solidFill>
                  <a:schemeClr val="tx1"/>
                </a:solidFill>
                <a:latin typeface="Times New Roman" pitchFamily="18" charset="0"/>
                <a:cs typeface="Times New Roman" pitchFamily="18" charset="0"/>
              </a:rPr>
              <a:t>Prioritizarea</a:t>
            </a:r>
            <a:r>
              <a:rPr lang="ro-RO" noProof="0" dirty="0" smtClean="0">
                <a:solidFill>
                  <a:schemeClr val="tx1"/>
                </a:solidFill>
                <a:latin typeface="Times New Roman" pitchFamily="18" charset="0"/>
                <a:cs typeface="Times New Roman" pitchFamily="18" charset="0"/>
              </a:rPr>
              <a:t> investițiilor în infrastructura de utilități publice </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8229600" cy="3568891"/>
          </a:xfrm>
        </p:spPr>
        <p:txBody>
          <a:bodyPr/>
          <a:lstStyle/>
          <a:p>
            <a:pPr lvl="1" algn="just">
              <a:spcBef>
                <a:spcPts val="0"/>
              </a:spcBef>
              <a:defRPr/>
            </a:pPr>
            <a:r>
              <a:rPr lang="ro-RO" sz="1600" noProof="0" dirty="0" smtClean="0">
                <a:solidFill>
                  <a:schemeClr val="tx1"/>
                </a:solidFill>
                <a:latin typeface="Times New Roman" pitchFamily="18" charset="0"/>
                <a:cs typeface="Times New Roman" pitchFamily="18" charset="0"/>
              </a:rPr>
              <a:t>❶ ÎNCURAJAREA DENSITĂȚII ECONOMICE și a URBANIZĂRII</a:t>
            </a:r>
          </a:p>
          <a:p>
            <a:pPr lvl="1" algn="just">
              <a:spcBef>
                <a:spcPts val="0"/>
              </a:spcBef>
              <a:defRPr/>
            </a:pPr>
            <a:endParaRPr lang="ro-RO" sz="1600" noProof="0" dirty="0" smtClean="0">
              <a:solidFill>
                <a:schemeClr val="tx1"/>
              </a:solidFill>
              <a:latin typeface="Times New Roman" pitchFamily="18" charset="0"/>
              <a:cs typeface="Times New Roman" pitchFamily="18" charset="0"/>
            </a:endParaRPr>
          </a:p>
          <a:p>
            <a:pPr lvl="1" algn="just">
              <a:spcBef>
                <a:spcPts val="0"/>
              </a:spcBef>
              <a:defRPr/>
            </a:pPr>
            <a:r>
              <a:rPr lang="ro-RO" sz="1600" noProof="0" dirty="0" smtClean="0">
                <a:solidFill>
                  <a:schemeClr val="tx1"/>
                </a:solidFill>
                <a:latin typeface="Times New Roman" pitchFamily="18" charset="0"/>
                <a:cs typeface="Times New Roman" pitchFamily="18" charset="0"/>
              </a:rPr>
              <a:t>❷ PROMOVAREA  DEZVOLTĂRII  TERITORIALE  EFICIENTE</a:t>
            </a:r>
          </a:p>
          <a:p>
            <a:pPr lvl="1" algn="just">
              <a:spcBef>
                <a:spcPts val="0"/>
              </a:spcBef>
              <a:defRPr/>
            </a:pPr>
            <a:endParaRPr lang="ro-RO" sz="1600" noProof="0" dirty="0" smtClean="0">
              <a:solidFill>
                <a:schemeClr val="tx1"/>
              </a:solidFill>
              <a:latin typeface="Times New Roman" pitchFamily="18" charset="0"/>
              <a:cs typeface="Times New Roman" pitchFamily="18" charset="0"/>
            </a:endParaRPr>
          </a:p>
          <a:p>
            <a:pPr lvl="1" algn="just">
              <a:spcBef>
                <a:spcPts val="0"/>
              </a:spcBef>
              <a:defRPr/>
            </a:pPr>
            <a:r>
              <a:rPr lang="ro-RO" sz="1600" noProof="0" dirty="0" smtClean="0">
                <a:solidFill>
                  <a:schemeClr val="tx1"/>
                </a:solidFill>
                <a:latin typeface="Times New Roman" pitchFamily="18" charset="0"/>
                <a:cs typeface="Times New Roman" pitchFamily="18" charset="0"/>
              </a:rPr>
              <a:t>❸ CONTINUARE  INTEGRĂRII  REGIONALE </a:t>
            </a:r>
          </a:p>
          <a:p>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normAutofit/>
          </a:bodyPr>
          <a:lstStyle/>
          <a:p>
            <a:pPr algn="ctr"/>
            <a:r>
              <a:rPr lang="ro-RO" altLang="en-US" sz="4400" noProof="0" dirty="0" smtClean="0">
                <a:solidFill>
                  <a:schemeClr val="tx1"/>
                </a:solidFill>
                <a:latin typeface="Times New Roman" pitchFamily="18" charset="0"/>
                <a:cs typeface="Times New Roman" pitchFamily="18" charset="0"/>
              </a:rPr>
              <a:t>Scopul intervențiilor publice</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72200" y="1481328"/>
            <a:ext cx="2743200" cy="4525963"/>
          </a:xfrm>
        </p:spPr>
        <p:txBody>
          <a:bodyPr>
            <a:normAutofit fontScale="70000" lnSpcReduction="20000"/>
          </a:bodyPr>
          <a:lstStyle/>
          <a:p>
            <a:pPr>
              <a:buFont typeface="Wingdings 3" charset="2"/>
              <a:buChar char=""/>
              <a:defRPr/>
            </a:pPr>
            <a:r>
              <a:rPr lang="ro-RO" sz="2400" noProof="0" smtClean="0">
                <a:solidFill>
                  <a:schemeClr val="tx1"/>
                </a:solidFill>
                <a:latin typeface="Times New Roman" pitchFamily="18" charset="0"/>
                <a:cs typeface="Times New Roman" pitchFamily="18" charset="0"/>
              </a:rPr>
              <a:t>BRĂILA – GALAŢI</a:t>
            </a:r>
          </a:p>
          <a:p>
            <a:pPr>
              <a:buFont typeface="Wingdings 3" charset="2"/>
              <a:buChar char=""/>
              <a:defRPr/>
            </a:pPr>
            <a:r>
              <a:rPr lang="ro-RO" sz="2400" noProof="0" smtClean="0">
                <a:solidFill>
                  <a:schemeClr val="tx1"/>
                </a:solidFill>
                <a:latin typeface="Times New Roman" pitchFamily="18" charset="0"/>
                <a:cs typeface="Times New Roman" pitchFamily="18" charset="0"/>
              </a:rPr>
              <a:t>SUCEAVA – BOTOŞANI</a:t>
            </a:r>
          </a:p>
          <a:p>
            <a:pPr>
              <a:buFont typeface="Wingdings 3" charset="2"/>
              <a:buChar char=""/>
              <a:defRPr/>
            </a:pPr>
            <a:r>
              <a:rPr lang="ro-RO" sz="2400" noProof="0" smtClean="0">
                <a:solidFill>
                  <a:schemeClr val="tx1"/>
                </a:solidFill>
                <a:latin typeface="Times New Roman" pitchFamily="18" charset="0"/>
                <a:cs typeface="Times New Roman" pitchFamily="18" charset="0"/>
              </a:rPr>
              <a:t>SIBIU – BRAŞOV</a:t>
            </a:r>
          </a:p>
          <a:p>
            <a:pPr>
              <a:buFont typeface="Wingdings 3" charset="2"/>
              <a:buChar char=""/>
              <a:defRPr/>
            </a:pPr>
            <a:r>
              <a:rPr lang="ro-RO" sz="2400" noProof="0" smtClean="0">
                <a:solidFill>
                  <a:schemeClr val="tx1"/>
                </a:solidFill>
                <a:latin typeface="Times New Roman" pitchFamily="18" charset="0"/>
                <a:cs typeface="Times New Roman" pitchFamily="18" charset="0"/>
              </a:rPr>
              <a:t>BRAŞOV - SIBIU</a:t>
            </a:r>
          </a:p>
          <a:p>
            <a:pPr>
              <a:buNone/>
            </a:pPr>
            <a:endParaRPr lang="ro-RO" noProof="0" smtClean="0">
              <a:solidFill>
                <a:schemeClr val="tx1"/>
              </a:solidFill>
              <a:latin typeface="Times New Roman" pitchFamily="18" charset="0"/>
              <a:cs typeface="Times New Roman" pitchFamily="18" charset="0"/>
            </a:endParaRPr>
          </a:p>
          <a:p>
            <a:pPr>
              <a:buNone/>
            </a:pPr>
            <a:r>
              <a:rPr lang="ro-RO" noProof="0" smtClean="0">
                <a:solidFill>
                  <a:schemeClr val="tx1"/>
                </a:solidFill>
                <a:latin typeface="Times New Roman" pitchFamily="18" charset="0"/>
                <a:cs typeface="Times New Roman" pitchFamily="18" charset="0"/>
              </a:rPr>
              <a:t>Sistemul este servit de o reţea de rute în lungul cărora circulă bunuri, servicii, forţă de muncă, capital, idei, şi schimbările economice şi sociale într-una din componente are repercusiuni majore asupra celorlalte componente </a:t>
            </a:r>
          </a:p>
          <a:p>
            <a:endParaRPr lang="ro-RO" noProof="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pPr algn="ctr"/>
            <a:r>
              <a:rPr lang="ro-RO" noProof="0" dirty="0" smtClean="0">
                <a:solidFill>
                  <a:schemeClr val="tx1"/>
                </a:solidFill>
                <a:latin typeface="Times New Roman" pitchFamily="18" charset="0"/>
                <a:cs typeface="Times New Roman" pitchFamily="18" charset="0"/>
              </a:rPr>
              <a:t>NUCLEE DE DEZVOLTARE – CONCENTRĂRI URBANE</a:t>
            </a:r>
            <a:endParaRPr lang="ro-RO" noProof="0" dirty="0">
              <a:solidFill>
                <a:schemeClr val="tx1"/>
              </a:solidFill>
              <a:latin typeface="Times New Roman" pitchFamily="18" charset="0"/>
              <a:cs typeface="Times New Roman" pitchFamily="18" charset="0"/>
            </a:endParaRPr>
          </a:p>
        </p:txBody>
      </p:sp>
      <p:pic>
        <p:nvPicPr>
          <p:cNvPr id="4" name="Content Placeholder 7"/>
          <p:cNvPicPr>
            <a:picLocks noChangeAspect="1"/>
          </p:cNvPicPr>
          <p:nvPr/>
        </p:nvPicPr>
        <p:blipFill>
          <a:blip r:embed="rId2" cstate="print"/>
          <a:srcRect/>
          <a:stretch>
            <a:fillRect/>
          </a:stretch>
        </p:blipFill>
        <p:spPr>
          <a:xfrm>
            <a:off x="228600" y="1600200"/>
            <a:ext cx="5984875" cy="4068762"/>
          </a:xfrm>
          <a:prstGeom prst="rect">
            <a:avLst/>
          </a:prstGeom>
          <a:noFill/>
        </p:spPr>
      </p:pic>
      <p:sp>
        <p:nvSpPr>
          <p:cNvPr id="5" name="TextBox 9"/>
          <p:cNvSpPr txBox="1">
            <a:spLocks noChangeArrowheads="1"/>
          </p:cNvSpPr>
          <p:nvPr/>
        </p:nvSpPr>
        <p:spPr bwMode="auto">
          <a:xfrm>
            <a:off x="457200" y="5943600"/>
            <a:ext cx="7878762" cy="646112"/>
          </a:xfrm>
          <a:prstGeom prst="rect">
            <a:avLst/>
          </a:prstGeom>
          <a:noFill/>
          <a:ln w="9525">
            <a:noFill/>
            <a:miter lim="800000"/>
            <a:headEnd/>
            <a:tailEnd/>
          </a:ln>
        </p:spPr>
        <p:txBody>
          <a:bodyPr>
            <a:spAutoFit/>
          </a:bodyPr>
          <a:lstStyle/>
          <a:p>
            <a:pPr eaLnBrk="1" hangingPunct="1"/>
            <a:r>
              <a:rPr lang="ro-RO" b="1" dirty="0"/>
              <a:t>sistem de oraşe, un set de locuri urbane interdependente, integrate. </a:t>
            </a:r>
          </a:p>
          <a:p>
            <a:pPr eaLnBrk="1" hangingPunct="1"/>
            <a:endParaRPr lang="en-US"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ompetitiveCities_PPT (1).JPG"/>
          <p:cNvPicPr>
            <a:picLocks noChangeAspect="1"/>
          </p:cNvPicPr>
          <p:nvPr/>
        </p:nvPicPr>
        <p:blipFill>
          <a:blip r:embed="rId2" cstate="print"/>
          <a:srcRect t="16667"/>
          <a:stretch>
            <a:fillRect/>
          </a:stretch>
        </p:blipFill>
        <p:spPr bwMode="auto">
          <a:xfrm>
            <a:off x="0" y="1143000"/>
            <a:ext cx="9144000" cy="5715000"/>
          </a:xfrm>
          <a:prstGeom prst="rect">
            <a:avLst/>
          </a:prstGeom>
          <a:noFill/>
          <a:ln w="9525">
            <a:noFill/>
            <a:miter lim="800000"/>
            <a:headEnd/>
            <a:tailEnd/>
          </a:ln>
        </p:spPr>
      </p:pic>
      <p:sp>
        <p:nvSpPr>
          <p:cNvPr id="3" name="Rectangle 2"/>
          <p:cNvSpPr/>
          <p:nvPr/>
        </p:nvSpPr>
        <p:spPr>
          <a:xfrm>
            <a:off x="914400" y="381000"/>
            <a:ext cx="8077200" cy="369887"/>
          </a:xfrm>
          <a:prstGeom prst="rect">
            <a:avLst/>
          </a:prstGeom>
        </p:spPr>
        <p:txBody>
          <a:bodyPr>
            <a:spAutoFit/>
          </a:bodyPr>
          <a:lstStyle/>
          <a:p>
            <a:pPr eaLnBrk="1" fontAlgn="auto" hangingPunct="1">
              <a:spcBef>
                <a:spcPts val="0"/>
              </a:spcBef>
              <a:spcAft>
                <a:spcPts val="0"/>
              </a:spcAft>
              <a:defRPr/>
            </a:pPr>
            <a:r>
              <a:rPr lang="ro-RO" b="1" dirty="0">
                <a:latin typeface="Tahoma" pitchFamily="34" charset="0"/>
                <a:ea typeface="Tahoma" pitchFamily="34" charset="0"/>
                <a:cs typeface="Tahoma" pitchFamily="34" charset="0"/>
              </a:rPr>
              <a:t>Extinderea infrastructurii urbane spre zonele peri-urbane dense</a:t>
            </a:r>
            <a:endParaRPr lang="en-US" b="1" dirty="0">
              <a:latin typeface="Tahoma" pitchFamily="34" charset="0"/>
              <a:ea typeface="Tahoma" pitchFamily="34" charset="0"/>
              <a:cs typeface="Tahoma" pitchFamily="34" charset="0"/>
            </a:endParaRPr>
          </a:p>
        </p:txBody>
      </p:sp>
      <p:pic>
        <p:nvPicPr>
          <p:cNvPr id="7172" name="Picture 2" descr="Comune Urbane [Converted]"/>
          <p:cNvPicPr>
            <a:picLocks noChangeAspect="1" noChangeArrowheads="1"/>
          </p:cNvPicPr>
          <p:nvPr/>
        </p:nvPicPr>
        <p:blipFill>
          <a:blip r:embed="rId3" cstate="print"/>
          <a:srcRect/>
          <a:stretch>
            <a:fillRect/>
          </a:stretch>
        </p:blipFill>
        <p:spPr bwMode="auto">
          <a:xfrm>
            <a:off x="1066800" y="990600"/>
            <a:ext cx="6759575" cy="555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4525963"/>
          </a:xfrm>
        </p:spPr>
        <p:txBody>
          <a:bodyPr>
            <a:normAutofit fontScale="85000" lnSpcReduction="20000"/>
          </a:bodyPr>
          <a:lstStyle/>
          <a:p>
            <a:pPr algn="just"/>
            <a:r>
              <a:rPr lang="ro-RO" noProof="0" smtClean="0">
                <a:solidFill>
                  <a:schemeClr val="tx1"/>
                </a:solidFill>
                <a:latin typeface="Times New Roman" pitchFamily="18" charset="0"/>
                <a:cs typeface="Times New Roman" pitchFamily="18" charset="0"/>
              </a:rPr>
              <a:t>Factorii de decizie ar trebui să se concentreze mai mult asupra aspectelor manageriale legate de serviciile publice, generând un cadru care să încurajeze: </a:t>
            </a:r>
          </a:p>
          <a:p>
            <a:pPr algn="just"/>
            <a:endParaRPr lang="ro-RO" noProof="0" smtClean="0">
              <a:solidFill>
                <a:schemeClr val="tx1"/>
              </a:solidFill>
              <a:latin typeface="Times New Roman" pitchFamily="18" charset="0"/>
              <a:cs typeface="Times New Roman" pitchFamily="18" charset="0"/>
            </a:endParaRPr>
          </a:p>
          <a:p>
            <a:pPr lvl="1" algn="just"/>
            <a:r>
              <a:rPr lang="ro-RO" noProof="0" smtClean="0">
                <a:solidFill>
                  <a:schemeClr val="tx1"/>
                </a:solidFill>
                <a:latin typeface="Times New Roman" pitchFamily="18" charset="0"/>
                <a:cs typeface="Times New Roman" pitchFamily="18" charset="0"/>
              </a:rPr>
              <a:t>O competiție mai mare și mai deschisă între furnizorii de servicii publice (de ex., există sectoare, precum iluminatul public, în care tendințele de oligopol sunt evidente, în timp ce altele sunt monopoluri naturale – de ex., sistemele regionale de apă). </a:t>
            </a:r>
          </a:p>
          <a:p>
            <a:pPr lvl="1" algn="just"/>
            <a:endParaRPr lang="ro-RO" noProof="0" smtClean="0">
              <a:solidFill>
                <a:schemeClr val="tx1"/>
              </a:solidFill>
              <a:latin typeface="Times New Roman" pitchFamily="18" charset="0"/>
              <a:cs typeface="Times New Roman" pitchFamily="18" charset="0"/>
            </a:endParaRPr>
          </a:p>
          <a:p>
            <a:pPr lvl="1" algn="just"/>
            <a:r>
              <a:rPr lang="ro-RO" noProof="0" smtClean="0">
                <a:solidFill>
                  <a:schemeClr val="tx1"/>
                </a:solidFill>
                <a:latin typeface="Times New Roman" pitchFamily="18" charset="0"/>
                <a:cs typeface="Times New Roman" pitchFamily="18" charset="0"/>
              </a:rPr>
              <a:t>Standarde minime de calitate și de cost pentru fiecare serviciu public în vederea asigurării unui acces egal al populației la un nivel de bază al calității și pentru creșterea competiției între furnizori, acolo unde este fezabil acest lucru. </a:t>
            </a:r>
          </a:p>
          <a:p>
            <a:pPr lvl="1" algn="just"/>
            <a:endParaRPr lang="ro-RO" noProof="0" smtClean="0">
              <a:solidFill>
                <a:schemeClr val="tx1"/>
              </a:solidFill>
              <a:latin typeface="Times New Roman" pitchFamily="18" charset="0"/>
              <a:cs typeface="Times New Roman" pitchFamily="18" charset="0"/>
            </a:endParaRPr>
          </a:p>
          <a:p>
            <a:pPr lvl="1" algn="just"/>
            <a:r>
              <a:rPr lang="ro-RO" noProof="0" smtClean="0">
                <a:solidFill>
                  <a:schemeClr val="tx1"/>
                </a:solidFill>
                <a:latin typeface="Times New Roman" pitchFamily="18" charset="0"/>
                <a:cs typeface="Times New Roman" pitchFamily="18" charset="0"/>
              </a:rPr>
              <a:t>Condiții adecvate pieței competitive în furnizarea serviciilor publice prin limitarea duratei de concesiune la un număr rezonabil de ani</a:t>
            </a:r>
          </a:p>
          <a:p>
            <a:pPr algn="just"/>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gn="just"/>
            <a:r>
              <a:rPr lang="ro-RO" noProof="0" smtClean="0">
                <a:solidFill>
                  <a:schemeClr val="tx1"/>
                </a:solidFill>
                <a:latin typeface="Times New Roman" pitchFamily="18" charset="0"/>
                <a:cs typeface="Times New Roman" pitchFamily="18" charset="0"/>
              </a:rPr>
              <a:t>Locurile de muncă inovatoare au un rol însemnat nu numai în stimularea creșterii economice la nivel local și regional, dar și în impulsionarea dezvoltării altor sectoare economice (efect de multiplicare). </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autoritățile locale din toată lumea derulează investiții în calitatea vieții pentru a atrage firme și oameni calificați care activează în sectorul inovării. </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De obicei, creșterea numărului de firme și oameni care inovează este însoțită de creșterea dezvoltării economice locale. </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În România, numai câteva orașe (de ex., București, Cluj-Napoca, Timișoara sau Iași) au reușit să încurajeze și să susțină creșterea sectoarelor inovării la nivel local. Aceste orașe se află în competiție (pe plan intern, dar și global) pentru cei mai buni profesioniști. Acestea sunt și locurile în care investițiile în calitatea vieții (de ex., o infrastructură de transport de calitate, parcuri, centre culturale, spații pietonale sau piste pentru biciclete) are fi cele mai pertinente. </a:t>
            </a:r>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pPr algn="ctr"/>
            <a:r>
              <a:rPr lang="ro-RO" noProof="0" dirty="0" smtClean="0">
                <a:solidFill>
                  <a:schemeClr val="tx1"/>
                </a:solidFill>
                <a:latin typeface="Times New Roman" pitchFamily="18" charset="0"/>
                <a:cs typeface="Times New Roman" pitchFamily="18" charset="0"/>
              </a:rPr>
              <a:t>Promovarea investițiilor în calitatea vieții în zonele dezvoltate </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788091"/>
          </a:xfrm>
        </p:spPr>
        <p:txBody>
          <a:bodyPr>
            <a:normAutofit fontScale="92500" lnSpcReduction="20000"/>
          </a:bodyPr>
          <a:lstStyle/>
          <a:p>
            <a:r>
              <a:rPr lang="ro-RO" noProof="0" dirty="0" smtClean="0">
                <a:solidFill>
                  <a:schemeClr val="tx1"/>
                </a:solidFill>
                <a:latin typeface="Times New Roman" pitchFamily="18" charset="0"/>
                <a:cs typeface="Times New Roman" pitchFamily="18" charset="0"/>
              </a:rPr>
              <a:t>Oraşele sunt cele mai puternice motoare de creştere ale unei economii. </a:t>
            </a:r>
          </a:p>
          <a:p>
            <a:endParaRPr lang="ro-RO" noProof="0" dirty="0" smtClean="0">
              <a:solidFill>
                <a:schemeClr val="tx1"/>
              </a:solidFill>
              <a:latin typeface="Times New Roman" pitchFamily="18" charset="0"/>
              <a:cs typeface="Times New Roman" pitchFamily="18" charset="0"/>
            </a:endParaRPr>
          </a:p>
          <a:p>
            <a:r>
              <a:rPr lang="ro-RO" noProof="0" dirty="0" smtClean="0">
                <a:solidFill>
                  <a:schemeClr val="tx1"/>
                </a:solidFill>
                <a:latin typeface="Times New Roman" pitchFamily="18" charset="0"/>
                <a:cs typeface="Times New Roman" pitchFamily="18" charset="0"/>
              </a:rPr>
              <a:t>Pe plan mondial, oraşele participă cu aproximativ 70% din PIB-ul global, iar în UE acest procent este de 67%. </a:t>
            </a:r>
          </a:p>
          <a:p>
            <a:r>
              <a:rPr lang="ro-RO" noProof="0" dirty="0" smtClean="0">
                <a:solidFill>
                  <a:schemeClr val="tx1"/>
                </a:solidFill>
                <a:latin typeface="Times New Roman" pitchFamily="18" charset="0"/>
                <a:cs typeface="Times New Roman" pitchFamily="18" charset="0"/>
              </a:rPr>
              <a:t>Număr municipii </a:t>
            </a:r>
            <a:r>
              <a:rPr lang="ro-RO" b="1" noProof="0" dirty="0" smtClean="0">
                <a:solidFill>
                  <a:schemeClr val="tx1"/>
                </a:solidFill>
                <a:latin typeface="Times New Roman" pitchFamily="18" charset="0"/>
                <a:cs typeface="Times New Roman" pitchFamily="18" charset="0"/>
              </a:rPr>
              <a:t>108</a:t>
            </a:r>
            <a:r>
              <a:rPr lang="ro-RO" noProof="0" dirty="0" smtClean="0">
                <a:solidFill>
                  <a:schemeClr val="tx1"/>
                </a:solidFill>
                <a:latin typeface="Times New Roman" pitchFamily="18" charset="0"/>
                <a:cs typeface="Times New Roman" pitchFamily="18" charset="0"/>
              </a:rPr>
              <a:t>:</a:t>
            </a:r>
          </a:p>
          <a:p>
            <a:pPr lvl="7"/>
            <a:r>
              <a:rPr lang="ro-RO" sz="2100" noProof="0" dirty="0" smtClean="0">
                <a:solidFill>
                  <a:schemeClr val="tx1"/>
                </a:solidFill>
                <a:latin typeface="Times New Roman" pitchFamily="18" charset="0"/>
                <a:cs typeface="Times New Roman" pitchFamily="18" charset="0"/>
              </a:rPr>
              <a:t>peste 400000 - </a:t>
            </a:r>
            <a:r>
              <a:rPr lang="ro-RO" sz="2100" b="1" noProof="0" dirty="0" smtClean="0">
                <a:solidFill>
                  <a:schemeClr val="tx1"/>
                </a:solidFill>
                <a:latin typeface="Times New Roman" pitchFamily="18" charset="0"/>
                <a:cs typeface="Times New Roman" pitchFamily="18" charset="0"/>
              </a:rPr>
              <a:t>1 </a:t>
            </a:r>
            <a:r>
              <a:rPr lang="ro-RO" sz="2100" noProof="0" dirty="0" smtClean="0">
                <a:solidFill>
                  <a:schemeClr val="tx1"/>
                </a:solidFill>
                <a:latin typeface="Times New Roman" pitchFamily="18" charset="0"/>
                <a:cs typeface="Times New Roman" pitchFamily="18" charset="0"/>
              </a:rPr>
              <a:t>municipiu</a:t>
            </a:r>
          </a:p>
          <a:p>
            <a:pPr lvl="7"/>
            <a:r>
              <a:rPr lang="ro-RO" sz="2100" dirty="0" smtClean="0">
                <a:latin typeface="Times New Roman" pitchFamily="18" charset="0"/>
                <a:cs typeface="Times New Roman" pitchFamily="18" charset="0"/>
              </a:rPr>
              <a:t>300.001 – 400.000 - </a:t>
            </a:r>
            <a:r>
              <a:rPr lang="ro-RO" sz="2100" b="1" dirty="0" smtClean="0">
                <a:latin typeface="Times New Roman" pitchFamily="18" charset="0"/>
                <a:cs typeface="Times New Roman" pitchFamily="18" charset="0"/>
              </a:rPr>
              <a:t>7 </a:t>
            </a:r>
            <a:r>
              <a:rPr lang="ro-RO" sz="2100" dirty="0" smtClean="0">
                <a:latin typeface="Times New Roman" pitchFamily="18" charset="0"/>
                <a:cs typeface="Times New Roman" pitchFamily="18" charset="0"/>
              </a:rPr>
              <a:t>municipii</a:t>
            </a:r>
          </a:p>
          <a:p>
            <a:pPr lvl="7"/>
            <a:r>
              <a:rPr lang="ro-RO" sz="2100" dirty="0" smtClean="0">
                <a:latin typeface="Times New Roman" pitchFamily="18" charset="0"/>
                <a:cs typeface="Times New Roman" pitchFamily="18" charset="0"/>
              </a:rPr>
              <a:t>200.001 – 300.000 - </a:t>
            </a:r>
            <a:r>
              <a:rPr lang="ro-RO" sz="2100" b="1" dirty="0" smtClean="0">
                <a:latin typeface="Times New Roman" pitchFamily="18" charset="0"/>
                <a:cs typeface="Times New Roman" pitchFamily="18" charset="0"/>
              </a:rPr>
              <a:t>7 </a:t>
            </a:r>
            <a:r>
              <a:rPr lang="ro-RO" sz="2100" dirty="0" smtClean="0">
                <a:latin typeface="Times New Roman" pitchFamily="18" charset="0"/>
                <a:cs typeface="Times New Roman" pitchFamily="18" charset="0"/>
              </a:rPr>
              <a:t>municipii</a:t>
            </a:r>
          </a:p>
          <a:p>
            <a:pPr lvl="7"/>
            <a:r>
              <a:rPr lang="ro-RO" sz="2100" dirty="0" smtClean="0">
                <a:latin typeface="Times New Roman" pitchFamily="18" charset="0"/>
                <a:cs typeface="Times New Roman" pitchFamily="18" charset="0"/>
              </a:rPr>
              <a:t>100.001 – 200.000 - </a:t>
            </a:r>
            <a:r>
              <a:rPr lang="ro-RO" sz="2100" b="1" dirty="0" smtClean="0">
                <a:latin typeface="Times New Roman" pitchFamily="18" charset="0"/>
                <a:cs typeface="Times New Roman" pitchFamily="18" charset="0"/>
              </a:rPr>
              <a:t>14 </a:t>
            </a:r>
            <a:r>
              <a:rPr lang="ro-RO" sz="2100" dirty="0" smtClean="0">
                <a:latin typeface="Times New Roman" pitchFamily="18" charset="0"/>
                <a:cs typeface="Times New Roman" pitchFamily="18" charset="0"/>
              </a:rPr>
              <a:t>municipii</a:t>
            </a:r>
          </a:p>
          <a:p>
            <a:pPr lvl="7"/>
            <a:r>
              <a:rPr lang="ro-RO" sz="2100" dirty="0" smtClean="0">
                <a:latin typeface="Times New Roman" pitchFamily="18" charset="0"/>
                <a:cs typeface="Times New Roman" pitchFamily="18" charset="0"/>
              </a:rPr>
              <a:t>50.001 – 100.000 - </a:t>
            </a:r>
            <a:r>
              <a:rPr lang="ro-RO" sz="2100" b="1" dirty="0" smtClean="0">
                <a:latin typeface="Times New Roman" pitchFamily="18" charset="0"/>
                <a:cs typeface="Times New Roman" pitchFamily="18" charset="0"/>
              </a:rPr>
              <a:t>23 </a:t>
            </a:r>
            <a:r>
              <a:rPr lang="ro-RO" sz="2100" dirty="0" smtClean="0">
                <a:latin typeface="Times New Roman" pitchFamily="18" charset="0"/>
                <a:cs typeface="Times New Roman" pitchFamily="18" charset="0"/>
              </a:rPr>
              <a:t>municipii</a:t>
            </a:r>
          </a:p>
          <a:p>
            <a:pPr lvl="7"/>
            <a:r>
              <a:rPr lang="ro-RO" sz="2100" dirty="0" smtClean="0">
                <a:latin typeface="Times New Roman" pitchFamily="18" charset="0"/>
                <a:cs typeface="Times New Roman" pitchFamily="18" charset="0"/>
              </a:rPr>
              <a:t>sub 50.000 - </a:t>
            </a:r>
            <a:r>
              <a:rPr lang="ro-RO" sz="2100" b="1" dirty="0" smtClean="0">
                <a:latin typeface="Times New Roman" pitchFamily="18" charset="0"/>
                <a:cs typeface="Times New Roman" pitchFamily="18" charset="0"/>
              </a:rPr>
              <a:t>56 </a:t>
            </a:r>
            <a:r>
              <a:rPr lang="ro-RO" sz="2100" dirty="0" smtClean="0">
                <a:latin typeface="Times New Roman" pitchFamily="18" charset="0"/>
                <a:cs typeface="Times New Roman" pitchFamily="18" charset="0"/>
              </a:rPr>
              <a:t>municipii</a:t>
            </a:r>
            <a:endParaRPr lang="ro-RO" sz="2100" noProof="0" dirty="0" smtClean="0">
              <a:solidFill>
                <a:schemeClr val="tx1"/>
              </a:solidFill>
              <a:latin typeface="Times New Roman" pitchFamily="18" charset="0"/>
              <a:cs typeface="Times New Roman" pitchFamily="18" charset="0"/>
            </a:endParaRPr>
          </a:p>
          <a:p>
            <a:r>
              <a:rPr lang="ro-RO" noProof="0" dirty="0" smtClean="0">
                <a:solidFill>
                  <a:schemeClr val="tx1"/>
                </a:solidFill>
                <a:latin typeface="Times New Roman" pitchFamily="18" charset="0"/>
                <a:cs typeface="Times New Roman" pitchFamily="18" charset="0"/>
              </a:rPr>
              <a:t>Număr orașe 320</a:t>
            </a:r>
          </a:p>
          <a:p>
            <a:r>
              <a:rPr lang="ro-RO" noProof="0" dirty="0" smtClean="0">
                <a:solidFill>
                  <a:schemeClr val="tx1"/>
                </a:solidFill>
                <a:latin typeface="Times New Roman" pitchFamily="18" charset="0"/>
                <a:cs typeface="Times New Roman" pitchFamily="18" charset="0"/>
              </a:rPr>
              <a:t>Număr comune 2859</a:t>
            </a:r>
          </a:p>
          <a:p>
            <a:endParaRPr lang="ro-RO" noProof="0" dirty="0" smtClean="0">
              <a:solidFill>
                <a:schemeClr val="tx1"/>
              </a:solidFill>
              <a:latin typeface="Times New Roman" pitchFamily="18" charset="0"/>
              <a:cs typeface="Times New Roman" pitchFamily="18" charset="0"/>
            </a:endParaRPr>
          </a:p>
          <a:p>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a:r>
              <a:rPr lang="ro-RO" noProof="0" smtClean="0">
                <a:solidFill>
                  <a:schemeClr val="tx1"/>
                </a:solidFill>
                <a:latin typeface="Times New Roman" pitchFamily="18" charset="0"/>
                <a:cs typeface="Times New Roman" pitchFamily="18" charset="0"/>
              </a:rPr>
              <a:t>Introducere </a:t>
            </a:r>
            <a:endParaRPr lang="ro-RO" noProof="0">
              <a:solidFill>
                <a:schemeClr val="tx1"/>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gn="just"/>
            <a:r>
              <a:rPr lang="ro-RO" noProof="0" dirty="0" smtClean="0">
                <a:solidFill>
                  <a:schemeClr val="tx1"/>
                </a:solidFill>
                <a:latin typeface="Times New Roman" pitchFamily="18" charset="0"/>
                <a:cs typeface="Times New Roman" pitchFamily="18" charset="0"/>
              </a:rPr>
              <a:t>Pentru a funcționa ca motoare economice la nivel regional, zonele urbane funcționale dinamice ar trebui sprijinite să-și extindă masa economică și cea demografică. </a:t>
            </a:r>
          </a:p>
          <a:p>
            <a:pPr algn="just"/>
            <a:r>
              <a:rPr lang="ro-RO" noProof="0" dirty="0" smtClean="0">
                <a:solidFill>
                  <a:schemeClr val="tx1"/>
                </a:solidFill>
                <a:latin typeface="Times New Roman" pitchFamily="18" charset="0"/>
                <a:cs typeface="Times New Roman" pitchFamily="18" charset="0"/>
              </a:rPr>
              <a:t>În România, municipiile au avut dinamici economice pozitive, o mare parte din noile investiții stabilindu-se în zonele periurbane. </a:t>
            </a:r>
          </a:p>
          <a:p>
            <a:pPr algn="just"/>
            <a:endParaRPr lang="ro-RO" noProof="0" dirty="0" smtClean="0">
              <a:solidFill>
                <a:schemeClr val="tx1"/>
              </a:solidFill>
              <a:latin typeface="Times New Roman" pitchFamily="18" charset="0"/>
              <a:cs typeface="Times New Roman" pitchFamily="18" charset="0"/>
            </a:endParaRPr>
          </a:p>
          <a:p>
            <a:pPr algn="just"/>
            <a:r>
              <a:rPr lang="ro-RO" noProof="0" dirty="0" smtClean="0">
                <a:solidFill>
                  <a:schemeClr val="tx1"/>
                </a:solidFill>
                <a:latin typeface="Times New Roman" pitchFamily="18" charset="0"/>
                <a:cs typeface="Times New Roman" pitchFamily="18" charset="0"/>
              </a:rPr>
              <a:t>sistemele metropolitane de transport public să fie extinse (ideal, către arii cu o densitate a populației suficient de ridicată și cu fluxuri însemnate de navetiști), </a:t>
            </a:r>
          </a:p>
          <a:p>
            <a:pPr algn="just"/>
            <a:r>
              <a:rPr lang="ro-RO" noProof="0" dirty="0" smtClean="0">
                <a:solidFill>
                  <a:schemeClr val="tx1"/>
                </a:solidFill>
                <a:latin typeface="Times New Roman" pitchFamily="18" charset="0"/>
                <a:cs typeface="Times New Roman" pitchFamily="18" charset="0"/>
              </a:rPr>
              <a:t>noi investiții să fie făcute în dezvoltarea infrastructurii conective (de ex, drumuri noi și conexiuni feroviare) </a:t>
            </a:r>
          </a:p>
          <a:p>
            <a:pPr algn="just"/>
            <a:r>
              <a:rPr lang="ro-RO" noProof="0" dirty="0" smtClean="0">
                <a:solidFill>
                  <a:schemeClr val="tx1"/>
                </a:solidFill>
                <a:latin typeface="Times New Roman" pitchFamily="18" charset="0"/>
                <a:cs typeface="Times New Roman" pitchFamily="18" charset="0"/>
              </a:rPr>
              <a:t>o parte din investiții să fie direcționată către modernizarea (de ex., transformarea unui drum obișnuit într-un drum expres) și întreținerea infrastructurii existente. </a:t>
            </a:r>
          </a:p>
          <a:p>
            <a:pPr algn="just"/>
            <a:r>
              <a:rPr lang="ro-RO" noProof="0" dirty="0" smtClean="0">
                <a:solidFill>
                  <a:schemeClr val="tx1"/>
                </a:solidFill>
                <a:latin typeface="Times New Roman" pitchFamily="18" charset="0"/>
                <a:cs typeface="Times New Roman" pitchFamily="18" charset="0"/>
              </a:rPr>
              <a:t>Astfel de investiții ar trebui ierarhizate pe baza unei analize atente a tendințelor locale și regionale și în funcție de un set de criterii clare (de ex., disponibilitatea resurselor pentru funcționarea și întreținerea infrastructurii noi sau modernizate). </a:t>
            </a:r>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a:xfrm>
            <a:off x="152400" y="274638"/>
            <a:ext cx="8763000" cy="1143000"/>
          </a:xfrm>
        </p:spPr>
        <p:txBody>
          <a:bodyPr>
            <a:noAutofit/>
          </a:bodyPr>
          <a:lstStyle/>
          <a:p>
            <a:pPr algn="ctr"/>
            <a:r>
              <a:rPr lang="ro-RO" sz="3200" noProof="0" dirty="0" smtClean="0">
                <a:solidFill>
                  <a:schemeClr val="tx1"/>
                </a:solidFill>
                <a:latin typeface="Times New Roman" pitchFamily="18" charset="0"/>
                <a:cs typeface="Times New Roman" pitchFamily="18" charset="0"/>
              </a:rPr>
              <a:t>Sprijinirea orașelor dinamice</a:t>
            </a:r>
            <a:endParaRPr lang="ro-RO" sz="3200" noProof="0" dirty="0">
              <a:solidFill>
                <a:schemeClr val="tx1"/>
              </a:solidFill>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69709"/>
            <a:ext cx="8610600" cy="6083491"/>
          </a:xfrm>
        </p:spPr>
        <p:txBody>
          <a:bodyPr>
            <a:normAutofit fontScale="77500" lnSpcReduction="20000"/>
          </a:bodyPr>
          <a:lstStyle/>
          <a:p>
            <a:pPr algn="just"/>
            <a:r>
              <a:rPr lang="ro-RO" noProof="0" smtClean="0">
                <a:solidFill>
                  <a:schemeClr val="tx1"/>
                </a:solidFill>
                <a:latin typeface="Times New Roman" pitchFamily="18" charset="0"/>
                <a:cs typeface="Times New Roman" pitchFamily="18" charset="0"/>
              </a:rPr>
              <a:t>Cel mai important factor pentru o ţară care se află la nivelul de dezvoltare al României este îmbunătăţirea conectivităţii şi accesibilităţii.</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 Cu cât mai mulţi oameni au acces la oportunităţi, cu atât ţara va merge într-o direcţie mai bună.</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 În al doilea rând, este importantă existenţa unor instituţii performante (pieţe funciare şi imobiliare funcţionale, infrastructură bună pentru prestarea serviciilor publice, servicii calitative de educaţie şi îngrijire a sănătăţii) pentru persoanele aflate în regiuni mai slab dezvoltate. </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Când oamenii pot apela la instituţii de calitate, aceştia vor dispune de mai mult timp şi mai multă energie pentru a se concentra pe propriile obiective şi pe propria realizare de sine.</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 Investiţiile în calitatea vieţii sunt importante în zonele de vârf pentru a le permite acestora să atragă şi să păstreze oameni în continuare.</a:t>
            </a:r>
            <a:endParaRPr lang="ro-RO" noProof="0" dirty="0" smtClean="0">
              <a:solidFill>
                <a:schemeClr val="tx1"/>
              </a:solidFill>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itle 1"/>
          <p:cNvSpPr>
            <a:spLocks noGrp="1"/>
          </p:cNvSpPr>
          <p:nvPr>
            <p:ph type="title"/>
          </p:nvPr>
        </p:nvSpPr>
        <p:spPr>
          <a:xfrm>
            <a:off x="73025" y="228600"/>
            <a:ext cx="9067800" cy="487363"/>
          </a:xfrm>
        </p:spPr>
        <p:txBody>
          <a:bodyPr>
            <a:normAutofit fontScale="90000"/>
          </a:bodyPr>
          <a:lstStyle/>
          <a:p>
            <a:pPr algn="ctr"/>
            <a:r>
              <a:rPr lang="ro-RO" altLang="en-US" sz="2600" b="1" noProof="0" dirty="0" smtClean="0">
                <a:solidFill>
                  <a:schemeClr val="tx1"/>
                </a:solidFill>
                <a:latin typeface="Times New Roman" pitchFamily="18" charset="0"/>
                <a:cs typeface="Times New Roman" pitchFamily="18" charset="0"/>
              </a:rPr>
              <a:t>Noutăți POR 2014 – 2020 față de perioada 2007 -2013</a:t>
            </a:r>
          </a:p>
        </p:txBody>
      </p:sp>
      <p:sp>
        <p:nvSpPr>
          <p:cNvPr id="17411" name="Content Placeholder 2"/>
          <p:cNvSpPr>
            <a:spLocks noGrp="1"/>
          </p:cNvSpPr>
          <p:nvPr>
            <p:ph idx="1"/>
          </p:nvPr>
        </p:nvSpPr>
        <p:spPr>
          <a:xfrm>
            <a:off x="304800" y="762000"/>
            <a:ext cx="8458200" cy="4800600"/>
          </a:xfrm>
        </p:spPr>
        <p:txBody>
          <a:bodyPr>
            <a:normAutofit lnSpcReduction="10000"/>
          </a:bodyPr>
          <a:lstStyle/>
          <a:p>
            <a:pPr marL="400050" algn="just"/>
            <a:endParaRPr lang="ro-RO" altLang="en-US" sz="2400" noProof="0" dirty="0" smtClean="0">
              <a:solidFill>
                <a:schemeClr val="tx1"/>
              </a:solidFill>
              <a:latin typeface="Times New Roman" pitchFamily="18" charset="0"/>
              <a:cs typeface="Times New Roman" pitchFamily="18" charset="0"/>
            </a:endParaRPr>
          </a:p>
          <a:p>
            <a:pPr marL="400050" algn="just"/>
            <a:endParaRPr lang="ro-RO" altLang="en-US" sz="2000" noProof="0" dirty="0" smtClean="0">
              <a:solidFill>
                <a:schemeClr val="tx1"/>
              </a:solidFill>
              <a:latin typeface="Times New Roman" pitchFamily="18" charset="0"/>
              <a:cs typeface="Times New Roman" pitchFamily="18" charset="0"/>
            </a:endParaRPr>
          </a:p>
          <a:p>
            <a:pPr marL="400050" algn="just"/>
            <a:endParaRPr lang="ro-RO" altLang="en-US" sz="2000" noProof="0" dirty="0" smtClean="0">
              <a:solidFill>
                <a:schemeClr val="tx1"/>
              </a:solidFill>
              <a:latin typeface="Times New Roman" pitchFamily="18" charset="0"/>
              <a:cs typeface="Times New Roman" pitchFamily="18" charset="0"/>
            </a:endParaRPr>
          </a:p>
          <a:p>
            <a:pPr marL="400050" algn="just"/>
            <a:endParaRPr lang="ro-RO" altLang="en-US" sz="2000" noProof="0" dirty="0" smtClean="0">
              <a:solidFill>
                <a:schemeClr val="tx1"/>
              </a:solidFill>
              <a:latin typeface="Times New Roman" pitchFamily="18" charset="0"/>
              <a:cs typeface="Times New Roman" pitchFamily="18" charset="0"/>
            </a:endParaRPr>
          </a:p>
          <a:p>
            <a:pPr marL="400050" algn="just"/>
            <a:endParaRPr lang="ro-RO" altLang="en-US" sz="2000" noProof="0" dirty="0" smtClean="0">
              <a:solidFill>
                <a:schemeClr val="tx1"/>
              </a:solidFill>
              <a:latin typeface="Times New Roman" pitchFamily="18" charset="0"/>
              <a:cs typeface="Times New Roman" pitchFamily="18" charset="0"/>
            </a:endParaRPr>
          </a:p>
          <a:p>
            <a:pPr marL="400050" algn="just">
              <a:buFont typeface="Wingdings" pitchFamily="2" charset="2"/>
              <a:buChar char="Ø"/>
            </a:pPr>
            <a:endParaRPr lang="ro-RO" altLang="en-US" sz="2000" noProof="0" dirty="0" smtClean="0">
              <a:solidFill>
                <a:schemeClr val="tx1"/>
              </a:solidFill>
              <a:latin typeface="Times New Roman" pitchFamily="18" charset="0"/>
              <a:cs typeface="Times New Roman" pitchFamily="18" charset="0"/>
            </a:endParaRPr>
          </a:p>
          <a:p>
            <a:pPr marL="400050" algn="just">
              <a:buFont typeface="Wingdings" pitchFamily="2" charset="2"/>
              <a:buChar char="Ø"/>
            </a:pPr>
            <a:endParaRPr lang="ro-RO" altLang="en-US" sz="2000" noProof="0" dirty="0" smtClean="0">
              <a:solidFill>
                <a:schemeClr val="tx1"/>
              </a:solidFill>
              <a:latin typeface="Times New Roman" pitchFamily="18" charset="0"/>
              <a:cs typeface="Times New Roman" pitchFamily="18" charset="0"/>
            </a:endParaRPr>
          </a:p>
          <a:p>
            <a:pPr marL="400050" algn="just">
              <a:buFont typeface="Wingdings" pitchFamily="2" charset="2"/>
              <a:buChar char="Ø"/>
            </a:pPr>
            <a:endParaRPr lang="ro-RO" altLang="en-US" sz="2000" noProof="0" dirty="0" smtClean="0">
              <a:solidFill>
                <a:schemeClr val="tx1"/>
              </a:solidFill>
              <a:latin typeface="Times New Roman" pitchFamily="18" charset="0"/>
              <a:cs typeface="Times New Roman" pitchFamily="18" charset="0"/>
            </a:endParaRPr>
          </a:p>
          <a:p>
            <a:pPr marL="400050" algn="just">
              <a:buFontTx/>
              <a:buAutoNum type="arabicPeriod"/>
            </a:pPr>
            <a:r>
              <a:rPr lang="ro-RO" altLang="en-US" sz="2000" noProof="0" dirty="0" smtClean="0">
                <a:solidFill>
                  <a:schemeClr val="tx1"/>
                </a:solidFill>
                <a:latin typeface="Times New Roman" pitchFamily="18" charset="0"/>
                <a:cs typeface="Times New Roman" pitchFamily="18" charset="0"/>
              </a:rPr>
              <a:t>Valoarea finanțării totale a POR 2014-2020 este cu 3,584 mld euro mai mare, comparativ cu alocarea totală a POR 2007-2013, reprezentând o creștere cu 76,8% a bugetului gestionat în perioada 2007-2013 (cu implementare până la sfârșitul anului 2015); </a:t>
            </a:r>
          </a:p>
          <a:p>
            <a:pPr marL="400050" algn="just">
              <a:buFontTx/>
              <a:buAutoNum type="arabicPeriod"/>
            </a:pPr>
            <a:endParaRPr lang="ro-RO" altLang="en-US" sz="2000" noProof="0" dirty="0" smtClean="0">
              <a:solidFill>
                <a:schemeClr val="tx1"/>
              </a:solidFill>
              <a:latin typeface="Times New Roman" pitchFamily="18" charset="0"/>
              <a:cs typeface="Times New Roman" pitchFamily="18" charset="0"/>
            </a:endParaRPr>
          </a:p>
          <a:p>
            <a:pPr marL="400050" algn="just">
              <a:buFontTx/>
              <a:buAutoNum type="arabicPeriod"/>
            </a:pPr>
            <a:r>
              <a:rPr lang="ro-RO" altLang="en-US" sz="2000" noProof="0" dirty="0" smtClean="0">
                <a:solidFill>
                  <a:schemeClr val="tx1"/>
                </a:solidFill>
                <a:latin typeface="Times New Roman" pitchFamily="18" charset="0"/>
                <a:cs typeface="Times New Roman" pitchFamily="18" charset="0"/>
              </a:rPr>
              <a:t>POR 2014-2020 este structurat pe </a:t>
            </a:r>
            <a:r>
              <a:rPr lang="ro-RO" altLang="en-US" sz="2000" b="1" noProof="0" dirty="0" smtClean="0">
                <a:solidFill>
                  <a:schemeClr val="tx1"/>
                </a:solidFill>
                <a:latin typeface="Times New Roman" pitchFamily="18" charset="0"/>
                <a:cs typeface="Times New Roman" pitchFamily="18" charset="0"/>
              </a:rPr>
              <a:t>12 axe prioritare.</a:t>
            </a:r>
          </a:p>
          <a:p>
            <a:pPr marL="400050" algn="just">
              <a:buFontTx/>
              <a:buNone/>
            </a:pPr>
            <a:endParaRPr lang="ro-RO" altLang="en-US" sz="2000" noProof="0" dirty="0" smtClean="0">
              <a:solidFill>
                <a:schemeClr val="tx1"/>
              </a:solidFill>
              <a:latin typeface="Times New Roman" pitchFamily="18" charset="0"/>
              <a:cs typeface="Times New Roman" pitchFamily="18" charset="0"/>
            </a:endParaRPr>
          </a:p>
        </p:txBody>
      </p:sp>
      <p:graphicFrame>
        <p:nvGraphicFramePr>
          <p:cNvPr id="2" name="Table 1"/>
          <p:cNvGraphicFramePr>
            <a:graphicFrameLocks noGrp="1"/>
          </p:cNvGraphicFramePr>
          <p:nvPr/>
        </p:nvGraphicFramePr>
        <p:xfrm>
          <a:off x="1600200" y="1219200"/>
          <a:ext cx="5942013" cy="1764602"/>
        </p:xfrm>
        <a:graphic>
          <a:graphicData uri="http://schemas.openxmlformats.org/drawingml/2006/table">
            <a:tbl>
              <a:tblPr/>
              <a:tblGrid>
                <a:gridCol w="2286000"/>
                <a:gridCol w="3656013"/>
              </a:tblGrid>
              <a:tr h="793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400" b="1" i="0" u="none" strike="noStrike" cap="none" normalizeH="0" baseline="0" smtClean="0">
                          <a:ln>
                            <a:noFill/>
                          </a:ln>
                          <a:solidFill>
                            <a:srgbClr val="FFFFFF"/>
                          </a:solidFill>
                          <a:effectLst/>
                          <a:latin typeface="Calibri" pitchFamily="34" charset="0"/>
                          <a:cs typeface="Times New Roman" pitchFamily="18" charset="0"/>
                        </a:rPr>
                        <a:t>Alocare totală</a:t>
                      </a:r>
                      <a:endParaRPr kumimoji="0" lang="en-US" alt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400" b="1" i="0" u="none" strike="noStrike" cap="none" normalizeH="0" baseline="0" smtClean="0">
                          <a:ln>
                            <a:noFill/>
                          </a:ln>
                          <a:solidFill>
                            <a:srgbClr val="FFFFFF"/>
                          </a:solidFill>
                          <a:effectLst/>
                          <a:latin typeface="Calibri" pitchFamily="34" charset="0"/>
                          <a:cs typeface="Times New Roman" pitchFamily="18" charset="0"/>
                        </a:rPr>
                        <a:t>(FEDR + Finanțare publică națională)</a:t>
                      </a:r>
                      <a:endParaRPr kumimoji="0" lang="en-US" altLang="en-US" sz="11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4587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800" b="0" i="0" u="none" strike="noStrike" cap="none" normalizeH="0" baseline="0" smtClean="0">
                          <a:ln>
                            <a:noFill/>
                          </a:ln>
                          <a:solidFill>
                            <a:schemeClr val="tx1"/>
                          </a:solidFill>
                          <a:effectLst/>
                          <a:latin typeface="Arial" pitchFamily="34" charset="0"/>
                          <a:cs typeface="Times New Roman" pitchFamily="18" charset="0"/>
                        </a:rPr>
                        <a:t>POR 2007 - 2013</a:t>
                      </a:r>
                      <a:endParaRPr kumimoji="0" lang="en-US" altLang="en-US"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800" b="0" i="0" u="none" strike="noStrike" cap="none" normalizeH="0" baseline="0" smtClean="0">
                          <a:ln>
                            <a:noFill/>
                          </a:ln>
                          <a:solidFill>
                            <a:schemeClr val="tx1"/>
                          </a:solidFill>
                          <a:effectLst/>
                          <a:latin typeface="Arial" pitchFamily="34" charset="0"/>
                          <a:cs typeface="Times New Roman" pitchFamily="18" charset="0"/>
                        </a:rPr>
                        <a:t>      </a:t>
                      </a:r>
                      <a:r>
                        <a:rPr kumimoji="0" lang="en-US" altLang="en-US" sz="1800" b="0" i="0" u="none" strike="noStrike" cap="none" normalizeH="0" baseline="0" smtClean="0">
                          <a:ln>
                            <a:noFill/>
                          </a:ln>
                          <a:solidFill>
                            <a:schemeClr val="tx1"/>
                          </a:solidFill>
                          <a:effectLst/>
                          <a:latin typeface="Arial" pitchFamily="34" charset="0"/>
                          <a:cs typeface="Times New Roman" pitchFamily="18" charset="0"/>
                        </a:rPr>
                        <a:t>4.666 mil Euro</a:t>
                      </a:r>
                      <a:endParaRPr kumimoji="0" lang="en-US" altLang="en-US"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4587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800" b="0" i="0" u="none" strike="noStrike" cap="none" normalizeH="0" baseline="0" smtClean="0">
                          <a:ln>
                            <a:noFill/>
                          </a:ln>
                          <a:solidFill>
                            <a:schemeClr val="tx1"/>
                          </a:solidFill>
                          <a:effectLst/>
                          <a:latin typeface="Arial" pitchFamily="34" charset="0"/>
                          <a:cs typeface="Times New Roman" pitchFamily="18" charset="0"/>
                        </a:rPr>
                        <a:t>POR 2014 - 2020</a:t>
                      </a:r>
                      <a:endParaRPr kumimoji="0" lang="en-US" altLang="en-US"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CE6F2"/>
                    </a:solidFill>
                  </a:tcPr>
                </a:tc>
                <a:tc>
                  <a:txBody>
                    <a:bodyPr/>
                    <a:lstStyle/>
                    <a:p>
                      <a:pPr marL="457200" marR="0" lvl="1" indent="0" algn="ctr" defTabSz="914400" rtl="0" eaLnBrk="1" fontAlgn="base" latinLnBrk="0" hangingPunct="1">
                        <a:lnSpc>
                          <a:spcPct val="115000"/>
                        </a:lnSpc>
                        <a:spcBef>
                          <a:spcPct val="0"/>
                        </a:spcBef>
                        <a:spcAft>
                          <a:spcPct val="0"/>
                        </a:spcAft>
                        <a:buClrTx/>
                        <a:buSzTx/>
                        <a:buFont typeface="+mj-lt"/>
                        <a:buNone/>
                        <a:tabLst/>
                      </a:pPr>
                      <a:r>
                        <a:rPr kumimoji="0" lang="ro-RO" altLang="en-US" sz="2400" b="1" i="0" u="none" strike="noStrike" cap="none" normalizeH="0" baseline="0" smtClean="0">
                          <a:ln>
                            <a:noFill/>
                          </a:ln>
                          <a:solidFill>
                            <a:schemeClr val="tx1"/>
                          </a:solidFill>
                          <a:effectLst/>
                          <a:latin typeface="Arial" pitchFamily="34" charset="0"/>
                          <a:cs typeface="Times New Roman" pitchFamily="18" charset="0"/>
                        </a:rPr>
                        <a:t>8.250 mil</a:t>
                      </a:r>
                      <a:r>
                        <a:rPr kumimoji="0" lang="en-US" altLang="en-US" sz="2400" b="1" i="0" u="none" strike="noStrike" cap="none" normalizeH="0" baseline="0" smtClean="0">
                          <a:ln>
                            <a:noFill/>
                          </a:ln>
                          <a:solidFill>
                            <a:schemeClr val="tx1"/>
                          </a:solidFill>
                          <a:effectLst/>
                          <a:latin typeface="Arial" pitchFamily="34" charset="0"/>
                          <a:cs typeface="Times New Roman" pitchFamily="18" charset="0"/>
                        </a:rPr>
                        <a:t> Euro</a:t>
                      </a:r>
                      <a:endParaRPr kumimoji="0" lang="en-US" altLang="en-US" sz="24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CE6F2"/>
                    </a:solidFill>
                  </a:tcPr>
                </a:tc>
              </a:tr>
            </a:tbl>
          </a:graphicData>
        </a:graphic>
      </p:graphicFrame>
      <p:sp>
        <p:nvSpPr>
          <p:cNvPr id="17426" name="Slide Number Placeholder 2"/>
          <p:cNvSpPr>
            <a:spLocks noGrp="1"/>
          </p:cNvSpPr>
          <p:nvPr>
            <p:ph type="sldNum" sz="quarter" idx="12"/>
          </p:nvPr>
        </p:nvSpPr>
        <p:spPr>
          <a:noFill/>
        </p:spPr>
        <p:txBody>
          <a:bodyPr/>
          <a:lstStyle/>
          <a:p>
            <a:fld id="{5F709E3A-D7C0-4DDF-8EAC-3E8E75D81403}" type="slidenum">
              <a:rPr lang="en-US" altLang="ro-RO" smtClean="0"/>
              <a:pPr/>
              <a:t>22</a:t>
            </a:fld>
            <a:endParaRPr lang="en-US" altLang="ro-RO" smtClean="0"/>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212725" y="76200"/>
            <a:ext cx="8915400" cy="228600"/>
          </a:xfrm>
        </p:spPr>
        <p:txBody>
          <a:bodyPr rtlCol="0">
            <a:normAutofit fontScale="90000"/>
          </a:bodyPr>
          <a:lstStyle/>
          <a:p>
            <a:pPr algn="ctr" fontAlgn="auto">
              <a:lnSpc>
                <a:spcPct val="115000"/>
              </a:lnSpc>
              <a:spcAft>
                <a:spcPts val="1000"/>
              </a:spcAft>
              <a:defRPr/>
            </a:pPr>
            <a:r>
              <a:rPr lang="ro-RO" sz="2000" b="1" noProof="0" dirty="0" smtClean="0">
                <a:solidFill>
                  <a:schemeClr val="bg1"/>
                </a:solidFill>
                <a:latin typeface="Times New Roman" pitchFamily="18" charset="0"/>
                <a:ea typeface="Calibri" pitchFamily="34" charset="0"/>
                <a:cs typeface="Times New Roman" pitchFamily="18" charset="0"/>
              </a:rPr>
              <a:t>PROGRAMUL OPERAȚIONAL REGIONAL  2014-2020 </a:t>
            </a:r>
            <a:endParaRPr lang="ro-RO" sz="2000" noProof="0" dirty="0" smtClean="0">
              <a:solidFill>
                <a:schemeClr val="bg1"/>
              </a:solidFill>
              <a:latin typeface="Times New Roman" pitchFamily="18" charset="0"/>
              <a:ea typeface="Calibri" pitchFamily="34" charset="0"/>
              <a:cs typeface="Times New Roman" pitchFamily="18" charset="0"/>
            </a:endParaRPr>
          </a:p>
        </p:txBody>
      </p:sp>
      <p:graphicFrame>
        <p:nvGraphicFramePr>
          <p:cNvPr id="2" name="Table 1"/>
          <p:cNvGraphicFramePr>
            <a:graphicFrameLocks noGrp="1"/>
          </p:cNvGraphicFramePr>
          <p:nvPr/>
        </p:nvGraphicFramePr>
        <p:xfrm>
          <a:off x="228600" y="304800"/>
          <a:ext cx="8763000" cy="6193350"/>
        </p:xfrm>
        <a:graphic>
          <a:graphicData uri="http://schemas.openxmlformats.org/drawingml/2006/table">
            <a:tbl>
              <a:tblPr/>
              <a:tblGrid>
                <a:gridCol w="1676400"/>
                <a:gridCol w="5105400"/>
                <a:gridCol w="914400"/>
                <a:gridCol w="1066800"/>
              </a:tblGrid>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1000" b="1" i="0" u="none" strike="noStrike" cap="none" normalizeH="0" baseline="0" dirty="0" smtClean="0">
                          <a:ln>
                            <a:noFill/>
                          </a:ln>
                          <a:solidFill>
                            <a:srgbClr val="FFFFFF"/>
                          </a:solidFill>
                          <a:effectLst/>
                          <a:latin typeface="Calibri" pitchFamily="34" charset="0"/>
                          <a:cs typeface="Arial" pitchFamily="34" charset="0"/>
                        </a:rPr>
                        <a:t>Axa prioritară (AP)</a:t>
                      </a:r>
                      <a:endParaRPr kumimoji="0" lang="en-US" altLang="en-US" sz="1000" b="1" i="0" u="none" strike="noStrike" cap="none" normalizeH="0" baseline="0" dirty="0" smtClean="0">
                        <a:ln>
                          <a:noFill/>
                        </a:ln>
                        <a:solidFill>
                          <a:srgbClr val="FFFFFF"/>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1000" b="1" i="0" u="none" strike="noStrike" cap="none" normalizeH="0" baseline="0" smtClean="0">
                          <a:ln>
                            <a:noFill/>
                          </a:ln>
                          <a:solidFill>
                            <a:srgbClr val="FFFFFF"/>
                          </a:solidFill>
                          <a:effectLst/>
                          <a:latin typeface="Calibri" pitchFamily="34" charset="0"/>
                          <a:cs typeface="Arial" pitchFamily="34" charset="0"/>
                        </a:rPr>
                        <a:t>Activități </a:t>
                      </a:r>
                      <a:endParaRPr kumimoji="0" lang="en-US" altLang="en-US" sz="1000" b="1" i="0" u="none" strike="noStrike" cap="none" normalizeH="0" baseline="0" smtClean="0">
                        <a:ln>
                          <a:noFill/>
                        </a:ln>
                        <a:solidFill>
                          <a:srgbClr val="FFFFFF"/>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1000" b="1" i="0" u="none" strike="noStrike" cap="none" normalizeH="0" baseline="0" smtClean="0">
                          <a:ln>
                            <a:noFill/>
                          </a:ln>
                          <a:solidFill>
                            <a:srgbClr val="FFFFFF"/>
                          </a:solidFill>
                          <a:effectLst/>
                          <a:latin typeface="Calibri" pitchFamily="34" charset="0"/>
                          <a:cs typeface="Arial" pitchFamily="34" charset="0"/>
                        </a:rPr>
                        <a:t>Buget total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FFFFFF"/>
                          </a:solidFill>
                          <a:effectLst/>
                          <a:latin typeface="Calibri" pitchFamily="34" charset="0"/>
                          <a:cs typeface="Arial" pitchFamily="34" charset="0"/>
                        </a:rPr>
                        <a:t>(Mil. Euro)</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FFFFFF"/>
                          </a:solidFill>
                          <a:effectLst/>
                          <a:latin typeface="Calibri" pitchFamily="34" charset="0"/>
                          <a:cs typeface="Arial" pitchFamily="34" charset="0"/>
                        </a:rPr>
                        <a:t>Beneficiari</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 1 - Transfer tehnologic  </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crearea, modernizarea</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 </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 extinderea</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 dotarea </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 entităților de ITT, </a:t>
                      </a:r>
                      <a:endParaRPr kumimoji="0" lang="en-US" altLang="en-US"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206,51</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IMM, APL, ONG</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 2 – Competitivitate IMM</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3399"/>
                          </a:solidFill>
                          <a:effectLst/>
                          <a:latin typeface="Calibri" pitchFamily="34" charset="0"/>
                          <a:cs typeface="Arial" pitchFamily="34" charset="0"/>
                        </a:rPr>
                        <a:t>construcția/ modernizarea și extinderea spațiului de producție/servicii al IMM-urilor, inclusiv dotare cu active corporale şi necorporale;</a:t>
                      </a: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877,11</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3399"/>
                          </a:solidFill>
                          <a:effectLst/>
                          <a:latin typeface="Calibri" pitchFamily="34" charset="0"/>
                          <a:cs typeface="Arial" pitchFamily="34" charset="0"/>
                        </a:rPr>
                        <a:t>IMM</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r>
              <a:tr h="25876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 3 – </a:t>
                      </a:r>
                      <a:r>
                        <a:rPr kumimoji="0" lang="vi-VN" altLang="en-US" sz="900" b="1" i="0" u="none" strike="noStrike" cap="none" normalizeH="0" baseline="0" smtClean="0">
                          <a:ln>
                            <a:noFill/>
                          </a:ln>
                          <a:solidFill>
                            <a:srgbClr val="003399"/>
                          </a:solidFill>
                          <a:effectLst/>
                          <a:latin typeface="Calibri" pitchFamily="34" charset="0"/>
                          <a:cs typeface="Arial" pitchFamily="34" charset="0"/>
                        </a:rPr>
                        <a:t>Sprijinirea tranziției către o economie cu emisii scăzute de carbon </a:t>
                      </a:r>
                      <a:endParaRPr kumimoji="0" lang="ro-RO"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eficiență energetică a clădirilor publice, rezidențiale, inclusiv </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I</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nvestiții în iluminatul public;</a:t>
                      </a:r>
                      <a:endParaRPr kumimoji="0" lang="en-US" altLang="en-US"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1187,28</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3399"/>
                          </a:solidFill>
                          <a:effectLst/>
                          <a:latin typeface="Calibri" pitchFamily="34" charset="0"/>
                          <a:cs typeface="Arial" pitchFamily="34" charset="0"/>
                        </a:rPr>
                        <a:t>APL</a:t>
                      </a:r>
                      <a:r>
                        <a:rPr kumimoji="0" lang="ro-RO" altLang="en-US" sz="900" b="1" i="0" u="none" strike="noStrike" cap="none" normalizeH="0" baseline="0" smtClean="0">
                          <a:ln>
                            <a:noFill/>
                          </a:ln>
                          <a:solidFill>
                            <a:srgbClr val="003399"/>
                          </a:solidFill>
                          <a:effectLst/>
                          <a:latin typeface="Calibri" pitchFamily="34" charset="0"/>
                          <a:cs typeface="Arial" pitchFamily="34" charset="0"/>
                        </a:rPr>
                        <a:t>, APC</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48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transport urban (căi de rulare/ piste de bicicliști/ achiziție mijloace de transport ecologice/ electrice, etc.)</a:t>
                      </a:r>
                      <a:endParaRPr kumimoji="0" lang="en-US" altLang="en-US"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1187,28</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vMerge="1">
                  <a:txBody>
                    <a:bodyPr/>
                    <a:lstStyle/>
                    <a:p>
                      <a:endParaRPr lang="en-US"/>
                    </a:p>
                  </a:txBody>
                  <a:tcPr/>
                </a:tc>
              </a:tr>
              <a:tr h="241300">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1" i="0" u="none" strike="noStrike" cap="none" normalizeH="0" baseline="0" smtClean="0">
                          <a:ln>
                            <a:noFill/>
                          </a:ln>
                          <a:solidFill>
                            <a:srgbClr val="003399"/>
                          </a:solidFill>
                          <a:effectLst/>
                          <a:latin typeface="Calibri" pitchFamily="34" charset="0"/>
                          <a:cs typeface="Arial" pitchFamily="34" charset="0"/>
                        </a:rPr>
                        <a:t>AP 4 – Dezvoltare urbană</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transport urban (căi de rulare/ piste de bicicliști/ achiziție mijloace de transport ecologice/ electrice, etc.)</a:t>
                      </a:r>
                      <a:endParaRPr kumimoji="0" lang="en-US" altLang="en-US"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1126,41</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3399"/>
                          </a:solidFill>
                          <a:effectLst/>
                          <a:latin typeface="Calibri" pitchFamily="34" charset="0"/>
                          <a:cs typeface="Arial" pitchFamily="34" charset="0"/>
                        </a:rPr>
                        <a:t>APL</a:t>
                      </a:r>
                      <a:r>
                        <a:rPr kumimoji="0" lang="ro-RO" altLang="en-US" sz="900" b="1" i="0" u="none" strike="noStrike" cap="none" normalizeH="0" baseline="0" smtClean="0">
                          <a:ln>
                            <a:noFill/>
                          </a:ln>
                          <a:solidFill>
                            <a:srgbClr val="003399"/>
                          </a:solidFill>
                          <a:effectLst/>
                          <a:latin typeface="Calibri" pitchFamily="34" charset="0"/>
                          <a:cs typeface="Arial" pitchFamily="34" charset="0"/>
                        </a:rPr>
                        <a:t>, </a:t>
                      </a:r>
                      <a:r>
                        <a:rPr kumimoji="0" lang="en-US" altLang="en-US" sz="900" b="1" i="0" u="none" strike="noStrike" cap="none" normalizeH="0" baseline="0" smtClean="0">
                          <a:ln>
                            <a:noFill/>
                          </a:ln>
                          <a:solidFill>
                            <a:srgbClr val="003399"/>
                          </a:solidFill>
                          <a:effectLst/>
                          <a:latin typeface="Calibri" pitchFamily="34" charset="0"/>
                          <a:cs typeface="Arial" pitchFamily="34" charset="0"/>
                        </a:rPr>
                        <a:t>(re</a:t>
                      </a:r>
                      <a:r>
                        <a:rPr kumimoji="0" lang="ro-RO" altLang="en-US" sz="900" b="1" i="0" u="none" strike="noStrike" cap="none" normalizeH="0" baseline="0" smtClean="0">
                          <a:ln>
                            <a:noFill/>
                          </a:ln>
                          <a:solidFill>
                            <a:srgbClr val="003399"/>
                          </a:solidFill>
                          <a:effectLst/>
                          <a:latin typeface="Calibri" pitchFamily="34" charset="0"/>
                          <a:cs typeface="Arial" pitchFamily="34" charset="0"/>
                        </a:rPr>
                        <a:t>ședinte de județ)</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5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ro-RO" sz="900" b="0" i="0" u="none" strike="noStrike" cap="none" normalizeH="0" baseline="0" smtClean="0">
                          <a:ln>
                            <a:noFill/>
                          </a:ln>
                          <a:solidFill>
                            <a:srgbClr val="003399"/>
                          </a:solidFill>
                          <a:effectLst/>
                          <a:latin typeface="Calibri" pitchFamily="34" charset="0"/>
                          <a:cs typeface="Arial" pitchFamily="34" charset="0"/>
                        </a:rPr>
                        <a:t>clădiri pentru activități educative, culturale și recreative;</a:t>
                      </a:r>
                      <a:r>
                        <a:rPr kumimoji="0" lang="ro-RO" altLang="ro-RO" sz="900" b="0" i="0" u="none" strike="noStrike" cap="none" normalizeH="0" baseline="0" smtClean="0">
                          <a:ln>
                            <a:noFill/>
                          </a:ln>
                          <a:solidFill>
                            <a:srgbClr val="003399"/>
                          </a:solidFill>
                          <a:effectLst/>
                          <a:latin typeface="Calibri" pitchFamily="34" charset="0"/>
                          <a:cs typeface="Arial" pitchFamily="34" charset="0"/>
                        </a:rPr>
                        <a:t> </a:t>
                      </a:r>
                      <a:r>
                        <a:rPr kumimoji="0" lang="vi-VN" altLang="ro-RO" sz="900" b="0" i="0" u="none" strike="noStrike" cap="none" normalizeH="0" baseline="0" smtClean="0">
                          <a:ln>
                            <a:noFill/>
                          </a:ln>
                          <a:solidFill>
                            <a:srgbClr val="003399"/>
                          </a:solidFill>
                          <a:effectLst/>
                          <a:latin typeface="Calibri" pitchFamily="34" charset="0"/>
                          <a:cs typeface="Arial" pitchFamily="34" charset="0"/>
                        </a:rPr>
                        <a:t>zone verzi de mici dimensiuni, piețe publice, scuaruri, părculețe, etc.</a:t>
                      </a:r>
                      <a:r>
                        <a:rPr kumimoji="0" lang="ro-RO" altLang="ro-RO" sz="900" b="0" i="0" u="none" strike="noStrike" cap="none" normalizeH="0" baseline="0" smtClean="0">
                          <a:ln>
                            <a:noFill/>
                          </a:ln>
                          <a:solidFill>
                            <a:srgbClr val="003399"/>
                          </a:solidFill>
                          <a:effectLst/>
                          <a:latin typeface="Calibri" pitchFamily="34" charset="0"/>
                          <a:cs typeface="Arial" pitchFamily="34" charset="0"/>
                        </a:rPr>
                        <a:t> </a:t>
                      </a:r>
                      <a:r>
                        <a:rPr kumimoji="0" lang="vi-VN" altLang="ro-RO" sz="900" b="0" i="0" u="none" strike="noStrike" cap="none" normalizeH="0" baseline="0" smtClean="0">
                          <a:ln>
                            <a:noFill/>
                          </a:ln>
                          <a:solidFill>
                            <a:srgbClr val="003399"/>
                          </a:solidFill>
                          <a:effectLst/>
                          <a:latin typeface="Calibri" pitchFamily="34" charset="0"/>
                          <a:cs typeface="Arial" pitchFamily="34" charset="0"/>
                        </a:rPr>
                        <a:t>străzi urbane și utilități de bază la scară mică.</a:t>
                      </a:r>
                      <a:endParaRPr kumimoji="0" lang="en-US" altLang="ro-RO"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125,15</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vMerge="1">
                  <a:txBody>
                    <a:bodyPr/>
                    <a:lstStyle/>
                    <a:p>
                      <a:endParaRPr lang="en-US"/>
                    </a:p>
                  </a:txBody>
                  <a:tcPr/>
                </a:tc>
              </a:tr>
              <a:tr h="2286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o-RO" sz="900" b="0" i="0" u="none" strike="noStrike" cap="none" normalizeH="0" baseline="0" smtClean="0">
                          <a:ln>
                            <a:noFill/>
                          </a:ln>
                          <a:solidFill>
                            <a:srgbClr val="003399"/>
                          </a:solidFill>
                          <a:effectLst/>
                          <a:latin typeface="Calibri" pitchFamily="34" charset="0"/>
                          <a:cs typeface="Arial" pitchFamily="34" charset="0"/>
                        </a:rPr>
                        <a:t>revitalizarea zonelor urbane (reconversia și refuncționalizarea terenurilor abandonate, etc.)</a:t>
                      </a: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58,82</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vMerge="1">
                  <a:txBody>
                    <a:bodyPr/>
                    <a:lstStyle/>
                    <a:p>
                      <a:endParaRPr lang="en-US"/>
                    </a:p>
                  </a:txBody>
                  <a:tcPr/>
                </a:tc>
              </a:tr>
              <a:tr h="2413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o-RO" sz="900" b="0" i="0" u="none" strike="noStrike" cap="none" normalizeH="0" baseline="0" smtClean="0">
                          <a:ln>
                            <a:noFill/>
                          </a:ln>
                          <a:solidFill>
                            <a:srgbClr val="003399"/>
                          </a:solidFill>
                          <a:effectLst/>
                          <a:latin typeface="Calibri" pitchFamily="34" charset="0"/>
                          <a:cs typeface="Arial" pitchFamily="34" charset="0"/>
                        </a:rPr>
                        <a:t>infrastructura de educație (creșe, gradinițe, licee tehnologice, școli profesionale și tehnice). </a:t>
                      </a: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76,47</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vMerge="1">
                  <a:txBody>
                    <a:bodyPr/>
                    <a:lstStyle/>
                    <a:p>
                      <a:endParaRPr lang="en-US"/>
                    </a:p>
                  </a:txBody>
                  <a:tcPr/>
                </a:tc>
              </a:tr>
              <a:tr h="274638">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 5 – Regenerare urbană și patrimoniu cultural</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3399"/>
                          </a:solidFill>
                          <a:effectLst/>
                          <a:latin typeface="Calibri" pitchFamily="34" charset="0"/>
                          <a:cs typeface="Arial" pitchFamily="34" charset="0"/>
                        </a:rPr>
                        <a:t>restaurarea, protecția și conservarea patrimoniului cultural</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3399"/>
                          </a:solidFill>
                          <a:effectLst/>
                          <a:latin typeface="Calibri" pitchFamily="34" charset="0"/>
                          <a:cs typeface="Arial" pitchFamily="34" charset="0"/>
                        </a:rPr>
                        <a:t>326,97</a:t>
                      </a:r>
                    </a:p>
                  </a:txBody>
                  <a:tcPr marL="91438" marR="91438" marT="45707" marB="457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APL, ONG, Unități de cult</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r>
              <a:tr h="365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3399"/>
                          </a:solidFill>
                          <a:effectLst/>
                          <a:latin typeface="Calibri" pitchFamily="34" charset="0"/>
                          <a:cs typeface="Arial" pitchFamily="34" charset="0"/>
                        </a:rPr>
                        <a:t>regenerarea și revitalizarea zonelor urbane (modernizare spații publice, reabilitare terenuri abandonate, etc).</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139,53</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vMerge="1">
                  <a:txBody>
                    <a:bodyPr/>
                    <a:lstStyle/>
                    <a:p>
                      <a:endParaRPr lang="en-US"/>
                    </a:p>
                  </a:txBody>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900" b="1" i="0" u="none" strike="noStrike" cap="none" normalizeH="0" baseline="0" smtClean="0">
                          <a:ln>
                            <a:noFill/>
                          </a:ln>
                          <a:solidFill>
                            <a:srgbClr val="003399"/>
                          </a:solidFill>
                          <a:effectLst/>
                          <a:latin typeface="Calibri" pitchFamily="34" charset="0"/>
                          <a:cs typeface="Arial" pitchFamily="34" charset="0"/>
                        </a:rPr>
                        <a:t>AP 6 – </a:t>
                      </a:r>
                      <a:r>
                        <a:rPr kumimoji="0" lang="ro-RO" altLang="en-US" sz="900" b="1" i="0" u="none" strike="noStrike" cap="none" normalizeH="0" baseline="0" smtClean="0">
                          <a:ln>
                            <a:noFill/>
                          </a:ln>
                          <a:solidFill>
                            <a:srgbClr val="003399"/>
                          </a:solidFill>
                          <a:effectLst/>
                          <a:latin typeface="Calibri" pitchFamily="34" charset="0"/>
                          <a:cs typeface="Arial" pitchFamily="34" charset="0"/>
                        </a:rPr>
                        <a:t>Infrastructură</a:t>
                      </a:r>
                      <a:r>
                        <a:rPr kumimoji="0" lang="fr-FR" altLang="en-US" sz="900" b="1" i="0" u="none" strike="noStrike" cap="none" normalizeH="0" baseline="0" smtClean="0">
                          <a:ln>
                            <a:noFill/>
                          </a:ln>
                          <a:solidFill>
                            <a:srgbClr val="003399"/>
                          </a:solidFill>
                          <a:effectLst/>
                          <a:latin typeface="Calibri" pitchFamily="34" charset="0"/>
                          <a:cs typeface="Arial" pitchFamily="34" charset="0"/>
                        </a:rPr>
                        <a:t> de transport </a:t>
                      </a:r>
                      <a:r>
                        <a:rPr kumimoji="0" lang="ro-RO" altLang="en-US" sz="900" b="1" i="0" u="none" strike="noStrike" cap="none" normalizeH="0" baseline="0" smtClean="0">
                          <a:ln>
                            <a:noFill/>
                          </a:ln>
                          <a:solidFill>
                            <a:srgbClr val="003399"/>
                          </a:solidFill>
                          <a:effectLst/>
                          <a:latin typeface="Calibri" pitchFamily="34" charset="0"/>
                          <a:cs typeface="Arial" pitchFamily="34" charset="0"/>
                        </a:rPr>
                        <a:t>rutier</a:t>
                      </a:r>
                      <a:r>
                        <a:rPr kumimoji="0" lang="fr-FR" altLang="en-US" sz="900" b="1" i="0" u="none" strike="noStrike" cap="none" normalizeH="0" baseline="0" smtClean="0">
                          <a:ln>
                            <a:noFill/>
                          </a:ln>
                          <a:solidFill>
                            <a:srgbClr val="003399"/>
                          </a:solidFill>
                          <a:effectLst/>
                          <a:latin typeface="Calibri" pitchFamily="34" charset="0"/>
                          <a:cs typeface="Arial" pitchFamily="34" charset="0"/>
                        </a:rPr>
                        <a:t> </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modernizarea/reabilitarea reţelei de drumuri judeţene care asigură conectivitatea, directă sau indirectă cu reteaua TEN T</a:t>
                      </a:r>
                      <a:endParaRPr kumimoji="0" lang="ro-RO" altLang="en-US"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1068,36</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APL</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 7 – Valorificarea potențialului turistic</a:t>
                      </a:r>
                      <a:endParaRPr kumimoji="0" lang="fr-FR"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3399"/>
                          </a:solidFill>
                          <a:effectLst/>
                          <a:latin typeface="Calibri" pitchFamily="34" charset="0"/>
                          <a:cs typeface="Arial" pitchFamily="34" charset="0"/>
                        </a:rPr>
                        <a:t>dezvoltarea infrastructurii turismului balnear </a:t>
                      </a: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118,89</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APL</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74638">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 8 – Infrastructură sanitară și socială</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15" marB="45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0" i="0" u="none" strike="noStrike" cap="none" normalizeH="0" baseline="0" smtClean="0">
                          <a:ln>
                            <a:noFill/>
                          </a:ln>
                          <a:solidFill>
                            <a:srgbClr val="003399"/>
                          </a:solidFill>
                          <a:effectLst/>
                          <a:latin typeface="Calibri" pitchFamily="34" charset="0"/>
                          <a:cs typeface="Arial" pitchFamily="34" charset="0"/>
                        </a:rPr>
                        <a:t>reabilitare/ modernizare/ construcție infrastructură de sănătate</a:t>
                      </a: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638,30</a:t>
                      </a:r>
                    </a:p>
                  </a:txBody>
                  <a:tcPr marL="91438" marR="91438" marT="45707" marB="457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APL, Furnizori de servicii sociale acreditați</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r>
              <a:tr h="2317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reabilitare/ modernizare infrastructur</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iă socială</a:t>
                      </a:r>
                      <a:endParaRPr kumimoji="0" lang="vi-VN" altLang="en-US"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3399"/>
                          </a:solidFill>
                          <a:effectLst/>
                          <a:latin typeface="Calibri" pitchFamily="34" charset="0"/>
                          <a:cs typeface="Arial" pitchFamily="34" charset="0"/>
                        </a:rPr>
                        <a:t>125,15</a:t>
                      </a:r>
                    </a:p>
                  </a:txBody>
                  <a:tcPr marL="91438" marR="91438" marT="45707" marB="457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vMerge="1">
                  <a:txBody>
                    <a:bodyPr/>
                    <a:lstStyle/>
                    <a:p>
                      <a:endParaRPr lang="en-US"/>
                    </a:p>
                  </a:txBody>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 9 – Comunități marginalizate (CLLD)</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15" marB="45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Acțiuni integrate prin:</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 </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investiţii în infrastructura de sănătate,educație,  servicii sociale</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 locuinţe sociale</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 </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activități de economie socială</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 </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amenaj</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area</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 spațiului urban degradat </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101,41</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APL, IMM, ONG, unități de cult, etc</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1" i="0" u="none" strike="noStrike" cap="none" normalizeH="0" baseline="0" smtClean="0">
                          <a:ln>
                            <a:noFill/>
                          </a:ln>
                          <a:solidFill>
                            <a:srgbClr val="003399"/>
                          </a:solidFill>
                          <a:effectLst/>
                          <a:latin typeface="Calibri" pitchFamily="34" charset="0"/>
                          <a:cs typeface="Arial" pitchFamily="34" charset="0"/>
                        </a:rPr>
                        <a:t>AP </a:t>
                      </a:r>
                      <a:r>
                        <a:rPr kumimoji="0" lang="en-US" altLang="en-US" sz="900" b="1" i="0" u="none" strike="noStrike" cap="none" normalizeH="0" baseline="0" smtClean="0">
                          <a:ln>
                            <a:noFill/>
                          </a:ln>
                          <a:solidFill>
                            <a:srgbClr val="003399"/>
                          </a:solidFill>
                          <a:effectLst/>
                          <a:latin typeface="Calibri" pitchFamily="34" charset="0"/>
                          <a:cs typeface="Arial" pitchFamily="34" charset="0"/>
                        </a:rPr>
                        <a:t>10</a:t>
                      </a:r>
                      <a:r>
                        <a:rPr kumimoji="0" lang="vi-VN" altLang="en-US" sz="900" b="1" i="0" u="none" strike="noStrike" cap="none" normalizeH="0" baseline="0" smtClean="0">
                          <a:ln>
                            <a:noFill/>
                          </a:ln>
                          <a:solidFill>
                            <a:srgbClr val="003399"/>
                          </a:solidFill>
                          <a:effectLst/>
                          <a:latin typeface="Calibri" pitchFamily="34" charset="0"/>
                          <a:cs typeface="Arial" pitchFamily="34" charset="0"/>
                        </a:rPr>
                        <a:t> – Infrastructura educațională</a:t>
                      </a:r>
                    </a:p>
                  </a:txBody>
                  <a:tcPr marL="91438" marR="91438" marT="45715" marB="45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reabilitare/ modernizare/ construcție infrastructur</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a</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 de </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educație</a:t>
                      </a:r>
                      <a:endParaRPr kumimoji="0" lang="vi-VN" altLang="en-US" sz="900" b="0" i="0" u="none" strike="noStrike" cap="none" normalizeH="0" baseline="0" smtClean="0">
                        <a:ln>
                          <a:noFill/>
                        </a:ln>
                        <a:solidFill>
                          <a:srgbClr val="003399"/>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352,19</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APL, Universități</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3399"/>
                          </a:solidFill>
                          <a:effectLst/>
                          <a:latin typeface="Calibri" pitchFamily="34" charset="0"/>
                          <a:cs typeface="Arial" pitchFamily="34" charset="0"/>
                        </a:rPr>
                        <a:t>AP 11 – </a:t>
                      </a:r>
                      <a:r>
                        <a:rPr kumimoji="0" lang="ro-RO" altLang="en-US" sz="900" b="1" i="0" u="none" strike="noStrike" cap="none" normalizeH="0" baseline="0" smtClean="0">
                          <a:ln>
                            <a:noFill/>
                          </a:ln>
                          <a:solidFill>
                            <a:srgbClr val="003399"/>
                          </a:solidFill>
                          <a:effectLst/>
                          <a:latin typeface="Calibri" pitchFamily="34" charset="0"/>
                          <a:cs typeface="Arial" pitchFamily="34" charset="0"/>
                        </a:rPr>
                        <a:t>Cadastru</a:t>
                      </a:r>
                      <a:r>
                        <a:rPr kumimoji="0" lang="en-US" altLang="en-US" sz="900" b="1" i="0" u="none" strike="noStrike" cap="none" normalizeH="0" baseline="0" smtClean="0">
                          <a:ln>
                            <a:noFill/>
                          </a:ln>
                          <a:solidFill>
                            <a:srgbClr val="003399"/>
                          </a:solidFill>
                          <a:effectLst/>
                          <a:latin typeface="Calibri" pitchFamily="34" charset="0"/>
                          <a:cs typeface="Arial" pitchFamily="34" charset="0"/>
                        </a:rPr>
                        <a:t> </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900" b="0" i="0" u="none" strike="noStrike" cap="none" normalizeH="0" baseline="0" smtClean="0">
                          <a:ln>
                            <a:noFill/>
                          </a:ln>
                          <a:solidFill>
                            <a:srgbClr val="003399"/>
                          </a:solidFill>
                          <a:effectLst/>
                          <a:latin typeface="Calibri" pitchFamily="34" charset="0"/>
                          <a:cs typeface="Arial" pitchFamily="34" charset="0"/>
                        </a:rPr>
                        <a:t>Integrarea datelor existente și extinderea înregistrării sistematice in zonele rurale ale României;</a:t>
                      </a:r>
                      <a:r>
                        <a:rPr kumimoji="0" lang="ro-RO" altLang="en-US" sz="900" b="0" i="0" u="none" strike="noStrike" cap="none" normalizeH="0" baseline="0" smtClean="0">
                          <a:ln>
                            <a:noFill/>
                          </a:ln>
                          <a:solidFill>
                            <a:srgbClr val="003399"/>
                          </a:solidFill>
                          <a:effectLst/>
                          <a:latin typeface="Calibri" pitchFamily="34" charset="0"/>
                          <a:cs typeface="Arial" pitchFamily="34" charset="0"/>
                        </a:rPr>
                        <a:t> </a:t>
                      </a:r>
                      <a:r>
                        <a:rPr kumimoji="0" lang="vi-VN" altLang="en-US" sz="900" b="0" i="0" u="none" strike="noStrike" cap="none" normalizeH="0" baseline="0" smtClean="0">
                          <a:ln>
                            <a:noFill/>
                          </a:ln>
                          <a:solidFill>
                            <a:srgbClr val="003399"/>
                          </a:solidFill>
                          <a:effectLst/>
                          <a:latin typeface="Calibri" pitchFamily="34" charset="0"/>
                          <a:cs typeface="Arial" pitchFamily="34" charset="0"/>
                        </a:rPr>
                        <a:t>Servicii îmbunătățite de înregistrare cadastrală;</a:t>
                      </a: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312,89</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ANCPI</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r>
              <a:tr h="279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AP 1</a:t>
                      </a:r>
                      <a:r>
                        <a:rPr kumimoji="0" lang="en-US" altLang="en-US" sz="900" b="1" i="0" u="none" strike="noStrike" cap="none" normalizeH="0" baseline="0" smtClean="0">
                          <a:ln>
                            <a:noFill/>
                          </a:ln>
                          <a:solidFill>
                            <a:srgbClr val="003399"/>
                          </a:solidFill>
                          <a:effectLst/>
                          <a:latin typeface="Calibri" pitchFamily="34" charset="0"/>
                          <a:cs typeface="Arial" pitchFamily="34" charset="0"/>
                        </a:rPr>
                        <a:t>2</a:t>
                      </a:r>
                      <a:r>
                        <a:rPr kumimoji="0" lang="ro-RO" altLang="en-US" sz="900" b="1" i="0" u="none" strike="noStrike" cap="none" normalizeH="0" baseline="0" smtClean="0">
                          <a:ln>
                            <a:noFill/>
                          </a:ln>
                          <a:solidFill>
                            <a:srgbClr val="003399"/>
                          </a:solidFill>
                          <a:effectLst/>
                          <a:latin typeface="Calibri" pitchFamily="34" charset="0"/>
                          <a:cs typeface="Arial" pitchFamily="34" charset="0"/>
                        </a:rPr>
                        <a:t> – Asistență tehnică</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900" b="0" i="0" u="none" strike="noStrike" cap="none" normalizeH="0" baseline="0" smtClean="0">
                          <a:ln>
                            <a:noFill/>
                          </a:ln>
                          <a:solidFill>
                            <a:srgbClr val="003399"/>
                          </a:solidFill>
                          <a:effectLst/>
                          <a:latin typeface="Calibri" pitchFamily="34" charset="0"/>
                          <a:cs typeface="Arial" pitchFamily="34" charset="0"/>
                        </a:rPr>
                        <a:t>Sprijin pentru AM si organisme intermediare (ADR –uri)</a:t>
                      </a:r>
                      <a:endParaRPr kumimoji="0" lang="vi-VN" altLang="en-US" sz="900" b="0"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221,28</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AMPOR, OIPOR</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286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dirty="0" smtClean="0">
                          <a:ln>
                            <a:noFill/>
                          </a:ln>
                          <a:solidFill>
                            <a:srgbClr val="003399"/>
                          </a:solidFill>
                          <a:effectLst/>
                          <a:latin typeface="Calibri" pitchFamily="34" charset="0"/>
                          <a:cs typeface="Arial" pitchFamily="34" charset="0"/>
                        </a:rPr>
                        <a:t>Total POR</a:t>
                      </a:r>
                      <a:endParaRPr kumimoji="0" lang="vi-VN" altLang="en-US" sz="900" b="1" i="0" u="none" strike="noStrike" cap="none" normalizeH="0" baseline="0" dirty="0" smtClean="0">
                        <a:ln>
                          <a:noFill/>
                        </a:ln>
                        <a:solidFill>
                          <a:srgbClr val="003399"/>
                        </a:solidFill>
                        <a:effectLst/>
                        <a:latin typeface="Calibri" pitchFamily="34" charset="0"/>
                        <a:cs typeface="Arial" pitchFamily="34" charset="0"/>
                      </a:endParaRPr>
                    </a:p>
                  </a:txBody>
                  <a:tcPr marL="91438" marR="9143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900" b="1" i="0" u="none" strike="noStrike" cap="none" normalizeH="0" baseline="0" smtClean="0">
                          <a:ln>
                            <a:noFill/>
                          </a:ln>
                          <a:solidFill>
                            <a:srgbClr val="003399"/>
                          </a:solidFill>
                          <a:effectLst/>
                          <a:latin typeface="Calibri" pitchFamily="34" charset="0"/>
                          <a:cs typeface="Arial" pitchFamily="34" charset="0"/>
                        </a:rPr>
                        <a:t>8.250,03</a:t>
                      </a: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900" b="1" i="0" u="none" strike="noStrike" cap="none" normalizeH="0" baseline="0" smtClean="0">
                        <a:ln>
                          <a:noFill/>
                        </a:ln>
                        <a:solidFill>
                          <a:srgbClr val="003399"/>
                        </a:solidFill>
                        <a:effectLst/>
                        <a:latin typeface="Calibri" pitchFamily="34" charset="0"/>
                        <a:cs typeface="Arial" pitchFamily="34" charset="0"/>
                      </a:endParaRPr>
                    </a:p>
                  </a:txBody>
                  <a:tcPr marL="91438" marR="91438"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18529" name="Slide Number Placeholder 2"/>
          <p:cNvSpPr>
            <a:spLocks noGrp="1"/>
          </p:cNvSpPr>
          <p:nvPr>
            <p:ph type="sldNum" sz="quarter" idx="12"/>
          </p:nvPr>
        </p:nvSpPr>
        <p:spPr>
          <a:noFill/>
        </p:spPr>
        <p:txBody>
          <a:bodyPr/>
          <a:lstStyle/>
          <a:p>
            <a:fld id="{D0418B85-3002-46C5-823C-DAE1900A7039}" type="slidenum">
              <a:rPr lang="en-US" altLang="ro-RO" smtClean="0"/>
              <a:pPr/>
              <a:t>23</a:t>
            </a:fld>
            <a:endParaRPr lang="en-US" altLang="ro-RO" smtClean="0"/>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875" y="4763"/>
            <a:ext cx="9067800" cy="487362"/>
          </a:xfrm>
        </p:spPr>
        <p:txBody>
          <a:bodyPr>
            <a:normAutofit fontScale="90000"/>
          </a:bodyPr>
          <a:lstStyle/>
          <a:p>
            <a:pPr algn="ctr"/>
            <a:r>
              <a:rPr lang="ro-RO" altLang="en-US" sz="2600" b="1" noProof="0" dirty="0" smtClean="0">
                <a:solidFill>
                  <a:schemeClr val="tx1"/>
                </a:solidFill>
                <a:latin typeface="Times New Roman" pitchFamily="18" charset="0"/>
                <a:cs typeface="Times New Roman" pitchFamily="18" charset="0"/>
              </a:rPr>
              <a:t>Noutăți POR 2014 – 2020 față de perioada 2007 -2013</a:t>
            </a:r>
          </a:p>
        </p:txBody>
      </p:sp>
      <p:sp>
        <p:nvSpPr>
          <p:cNvPr id="19459" name="Content Placeholder 2"/>
          <p:cNvSpPr>
            <a:spLocks noGrp="1"/>
          </p:cNvSpPr>
          <p:nvPr>
            <p:ph idx="1"/>
          </p:nvPr>
        </p:nvSpPr>
        <p:spPr>
          <a:xfrm>
            <a:off x="304800" y="533400"/>
            <a:ext cx="8763000" cy="5867400"/>
          </a:xfrm>
        </p:spPr>
        <p:txBody>
          <a:bodyPr>
            <a:normAutofit fontScale="92500" lnSpcReduction="10000"/>
          </a:bodyPr>
          <a:lstStyle/>
          <a:p>
            <a:pPr marL="57150" indent="0" algn="just">
              <a:buFontTx/>
              <a:buNone/>
            </a:pPr>
            <a:r>
              <a:rPr lang="ro-RO" altLang="en-US" sz="1800" b="1" noProof="0" dirty="0" smtClean="0">
                <a:solidFill>
                  <a:schemeClr val="tx1"/>
                </a:solidFill>
                <a:latin typeface="Times New Roman" pitchFamily="18" charset="0"/>
                <a:cs typeface="Times New Roman" pitchFamily="18" charset="0"/>
              </a:rPr>
              <a:t>3. POR va finanța și tipuri noi de investiții, cum ar fi:</a:t>
            </a:r>
          </a:p>
          <a:p>
            <a:pPr marL="57150" indent="0" algn="just">
              <a:buFontTx/>
              <a:buNone/>
            </a:pPr>
            <a:endParaRPr lang="ro-RO" altLang="en-US" sz="700" noProof="0" dirty="0" smtClean="0">
              <a:solidFill>
                <a:schemeClr val="tx1"/>
              </a:solidFill>
              <a:latin typeface="Times New Roman" pitchFamily="18" charset="0"/>
              <a:cs typeface="Times New Roman" pitchFamily="18" charset="0"/>
            </a:endParaRPr>
          </a:p>
          <a:p>
            <a:pPr marL="57150" indent="0" algn="just">
              <a:buFontTx/>
              <a:buAutoNum type="alphaLcParenR"/>
            </a:pPr>
            <a:r>
              <a:rPr lang="ro-RO" altLang="en-US" sz="1600" b="1" u="sng" noProof="0" dirty="0" smtClean="0">
                <a:solidFill>
                  <a:schemeClr val="tx1"/>
                </a:solidFill>
                <a:latin typeface="Times New Roman" pitchFamily="18" charset="0"/>
                <a:cs typeface="Times New Roman" pitchFamily="18" charset="0"/>
              </a:rPr>
              <a:t>Dezvoltare urbană  </a:t>
            </a:r>
          </a:p>
          <a:p>
            <a:pPr marL="57150" indent="0" algn="just">
              <a:buFontTx/>
              <a:buChar char="-"/>
            </a:pPr>
            <a:r>
              <a:rPr lang="ro-RO" altLang="en-US" sz="1600" noProof="0" dirty="0" smtClean="0">
                <a:solidFill>
                  <a:schemeClr val="tx1"/>
                </a:solidFill>
                <a:latin typeface="Times New Roman" pitchFamily="18" charset="0"/>
                <a:cs typeface="Times New Roman" pitchFamily="18" charset="0"/>
              </a:rPr>
              <a:t> Bugetul estimat a fi utilizat exclusiv în mediul urban în perioada 2014 – 2020 este  de circa </a:t>
            </a:r>
            <a:r>
              <a:rPr lang="ro-RO" altLang="en-US" sz="1600" b="1" i="1" noProof="0" dirty="0" smtClean="0">
                <a:solidFill>
                  <a:schemeClr val="tx1"/>
                </a:solidFill>
                <a:latin typeface="Times New Roman" pitchFamily="18" charset="0"/>
                <a:cs typeface="Times New Roman" pitchFamily="18" charset="0"/>
              </a:rPr>
              <a:t>4,8 mld euro, </a:t>
            </a:r>
            <a:r>
              <a:rPr lang="ro-RO" altLang="en-US" sz="1600" noProof="0" dirty="0" smtClean="0">
                <a:solidFill>
                  <a:schemeClr val="tx1"/>
                </a:solidFill>
                <a:latin typeface="Times New Roman" pitchFamily="18" charset="0"/>
                <a:cs typeface="Times New Roman" pitchFamily="18" charset="0"/>
              </a:rPr>
              <a:t>comparativ cu </a:t>
            </a:r>
            <a:r>
              <a:rPr lang="ro-RO" altLang="en-US" sz="1600" b="1" i="1" noProof="0" dirty="0" smtClean="0">
                <a:solidFill>
                  <a:schemeClr val="tx1"/>
                </a:solidFill>
                <a:latin typeface="Times New Roman" pitchFamily="18" charset="0"/>
                <a:cs typeface="Times New Roman" pitchFamily="18" charset="0"/>
              </a:rPr>
              <a:t>1,41 mld euro </a:t>
            </a:r>
            <a:r>
              <a:rPr lang="ro-RO" altLang="en-US" sz="1600" noProof="0" dirty="0" smtClean="0">
                <a:solidFill>
                  <a:schemeClr val="tx1"/>
                </a:solidFill>
                <a:latin typeface="Times New Roman" pitchFamily="18" charset="0"/>
                <a:cs typeface="Times New Roman" pitchFamily="18" charset="0"/>
              </a:rPr>
              <a:t>în perioada 2007 - 2013 </a:t>
            </a:r>
          </a:p>
          <a:p>
            <a:pPr marL="57150" indent="0" algn="just">
              <a:buFontTx/>
              <a:buChar char="-"/>
            </a:pPr>
            <a:endParaRPr lang="ro-RO" altLang="en-US" sz="700" b="1" noProof="0" dirty="0" smtClean="0">
              <a:solidFill>
                <a:schemeClr val="tx1"/>
              </a:solidFill>
              <a:latin typeface="Times New Roman" pitchFamily="18" charset="0"/>
              <a:cs typeface="Times New Roman" pitchFamily="18" charset="0"/>
            </a:endParaRPr>
          </a:p>
          <a:p>
            <a:pPr marL="57150" indent="0" algn="just">
              <a:buFontTx/>
              <a:buChar char="-"/>
            </a:pPr>
            <a:r>
              <a:rPr lang="ro-RO" altLang="en-US" sz="1600" noProof="0" dirty="0" smtClean="0">
                <a:solidFill>
                  <a:schemeClr val="tx1"/>
                </a:solidFill>
                <a:latin typeface="Times New Roman" pitchFamily="18" charset="0"/>
                <a:cs typeface="Times New Roman" pitchFamily="18" charset="0"/>
              </a:rPr>
              <a:t>Tipuri de activități:</a:t>
            </a:r>
          </a:p>
          <a:p>
            <a:pPr marL="1200150" lvl="2" algn="just">
              <a:buFontTx/>
              <a:buChar char="-"/>
            </a:pPr>
            <a:r>
              <a:rPr lang="ro-RO" altLang="en-US" sz="1400" noProof="0" dirty="0" smtClean="0">
                <a:solidFill>
                  <a:schemeClr val="tx1"/>
                </a:solidFill>
                <a:latin typeface="Times New Roman" pitchFamily="18" charset="0"/>
                <a:cs typeface="Times New Roman" pitchFamily="18" charset="0"/>
              </a:rPr>
              <a:t>măsuri pentru transport urban (căi de rulare/ piste de bicicliști/ mijloace de transport ecologice, etc)</a:t>
            </a:r>
          </a:p>
          <a:p>
            <a:pPr marL="1200150" lvl="2" algn="just">
              <a:buFontTx/>
              <a:buChar char="-"/>
            </a:pPr>
            <a:r>
              <a:rPr lang="ro-RO" altLang="en-US" sz="1400" noProof="0" dirty="0" smtClean="0">
                <a:solidFill>
                  <a:schemeClr val="tx1"/>
                </a:solidFill>
                <a:latin typeface="Times New Roman" pitchFamily="18" charset="0"/>
                <a:cs typeface="Times New Roman" pitchFamily="18" charset="0"/>
              </a:rPr>
              <a:t>revitalizarea zonelor urbane (reabilitarea și utilizarea terenurilor abandonate, etc.)</a:t>
            </a:r>
          </a:p>
          <a:p>
            <a:pPr marL="1200150" lvl="2" algn="just">
              <a:buFontTx/>
              <a:buChar char="-"/>
            </a:pPr>
            <a:r>
              <a:rPr lang="ro-RO" altLang="en-US" sz="1400" noProof="0" dirty="0" smtClean="0">
                <a:solidFill>
                  <a:schemeClr val="tx1"/>
                </a:solidFill>
                <a:latin typeface="Times New Roman" pitchFamily="18" charset="0"/>
                <a:cs typeface="Times New Roman" pitchFamily="18" charset="0"/>
              </a:rPr>
              <a:t>acțiuni integrate pentru comunități marginalizate</a:t>
            </a:r>
          </a:p>
          <a:p>
            <a:pPr marL="1200150" lvl="2" algn="just">
              <a:buFontTx/>
              <a:buChar char="-"/>
            </a:pPr>
            <a:r>
              <a:rPr lang="ro-RO" altLang="en-US" sz="1400" noProof="0" dirty="0" smtClean="0">
                <a:solidFill>
                  <a:schemeClr val="tx1"/>
                </a:solidFill>
                <a:latin typeface="Times New Roman" pitchFamily="18" charset="0"/>
                <a:cs typeface="Times New Roman" pitchFamily="18" charset="0"/>
              </a:rPr>
              <a:t>clădiri pentru activități educative, culturale și recreative; zone verzi de mici dimensiuni, piețe publice, scuaruri, părculețe, etc</a:t>
            </a:r>
          </a:p>
          <a:p>
            <a:pPr marL="1200150" lvl="2" algn="just">
              <a:buFontTx/>
              <a:buChar char="-"/>
            </a:pPr>
            <a:r>
              <a:rPr lang="ro-RO" altLang="en-US" sz="1400" noProof="0" dirty="0" smtClean="0">
                <a:solidFill>
                  <a:schemeClr val="tx1"/>
                </a:solidFill>
                <a:latin typeface="Times New Roman" pitchFamily="18" charset="0"/>
                <a:cs typeface="Times New Roman" pitchFamily="18" charset="0"/>
              </a:rPr>
              <a:t>infrastructura </a:t>
            </a:r>
            <a:r>
              <a:rPr lang="ro-RO" altLang="en-US" sz="1400" u="sng" noProof="0" dirty="0" smtClean="0">
                <a:solidFill>
                  <a:schemeClr val="tx1"/>
                </a:solidFill>
                <a:latin typeface="Times New Roman" pitchFamily="18" charset="0"/>
                <a:cs typeface="Times New Roman" pitchFamily="18" charset="0"/>
              </a:rPr>
              <a:t>de educație </a:t>
            </a:r>
            <a:r>
              <a:rPr lang="ro-RO" altLang="en-US" sz="1400" noProof="0" dirty="0" smtClean="0">
                <a:solidFill>
                  <a:schemeClr val="tx1"/>
                </a:solidFill>
                <a:latin typeface="Times New Roman" pitchFamily="18" charset="0"/>
                <a:cs typeface="Times New Roman" pitchFamily="18" charset="0"/>
              </a:rPr>
              <a:t>(creșe, </a:t>
            </a:r>
            <a:r>
              <a:rPr lang="ro-RO" altLang="en-US" sz="1400" noProof="0" dirty="0" err="1" smtClean="0">
                <a:solidFill>
                  <a:schemeClr val="tx1"/>
                </a:solidFill>
                <a:latin typeface="Times New Roman" pitchFamily="18" charset="0"/>
                <a:cs typeface="Times New Roman" pitchFamily="18" charset="0"/>
              </a:rPr>
              <a:t>gradinițe</a:t>
            </a:r>
            <a:r>
              <a:rPr lang="ro-RO" altLang="en-US" sz="1400" noProof="0" dirty="0" smtClean="0">
                <a:solidFill>
                  <a:schemeClr val="tx1"/>
                </a:solidFill>
                <a:latin typeface="Times New Roman" pitchFamily="18" charset="0"/>
                <a:cs typeface="Times New Roman" pitchFamily="18" charset="0"/>
              </a:rPr>
              <a:t>, licee tehnologice, școli profesionale și tehnice).</a:t>
            </a:r>
          </a:p>
          <a:p>
            <a:pPr marL="1200150" lvl="2" algn="just">
              <a:buFontTx/>
              <a:buChar char="-"/>
            </a:pPr>
            <a:r>
              <a:rPr lang="ro-RO" altLang="en-US" sz="1400" noProof="0" dirty="0" smtClean="0">
                <a:solidFill>
                  <a:schemeClr val="tx1"/>
                </a:solidFill>
                <a:latin typeface="Times New Roman" pitchFamily="18" charset="0"/>
                <a:cs typeface="Times New Roman" pitchFamily="18" charset="0"/>
              </a:rPr>
              <a:t>eficiență energetică a clădirilor publice, rezidențiale, inclusiv investiții în iluminatul public;</a:t>
            </a:r>
          </a:p>
          <a:p>
            <a:pPr marL="1200150" lvl="2" algn="just">
              <a:buFontTx/>
              <a:buChar char="-"/>
            </a:pPr>
            <a:r>
              <a:rPr lang="ro-RO" altLang="en-US" sz="1400" noProof="0" dirty="0" smtClean="0">
                <a:solidFill>
                  <a:schemeClr val="tx1"/>
                </a:solidFill>
                <a:latin typeface="Times New Roman" pitchFamily="18" charset="0"/>
                <a:cs typeface="Times New Roman" pitchFamily="18" charset="0"/>
              </a:rPr>
              <a:t>regenerare economică și socială a comunităților defavorizate din mediul urban (CLLD) prin proiecte integrate privind: construirea/reabilitarea/modernizarea locuinţelor sociale, infrastructura de sănătate, educație  şi servicii sociale; activităţi de  economie socială; amenajarea spațiului urban degradat. </a:t>
            </a:r>
          </a:p>
          <a:p>
            <a:pPr marL="57150" indent="0" algn="just">
              <a:buFontTx/>
              <a:buNone/>
            </a:pPr>
            <a:r>
              <a:rPr lang="ro-RO" altLang="en-US" sz="1400" noProof="0" dirty="0" smtClean="0">
                <a:solidFill>
                  <a:schemeClr val="tx1"/>
                </a:solidFill>
                <a:latin typeface="Times New Roman" pitchFamily="18" charset="0"/>
                <a:cs typeface="Times New Roman" pitchFamily="18" charset="0"/>
              </a:rPr>
              <a:t>Rezultate estimate: </a:t>
            </a:r>
          </a:p>
          <a:p>
            <a:pPr marL="57150" indent="0" algn="just"/>
            <a:r>
              <a:rPr lang="ro-RO" altLang="en-US" sz="1400" noProof="0" dirty="0" smtClean="0">
                <a:solidFill>
                  <a:schemeClr val="tx1"/>
                </a:solidFill>
                <a:latin typeface="Times New Roman" pitchFamily="18" charset="0"/>
                <a:cs typeface="Times New Roman" pitchFamily="18" charset="0"/>
              </a:rPr>
              <a:t> linii de tramvai construite/modernizate</a:t>
            </a:r>
          </a:p>
          <a:p>
            <a:pPr marL="57150" indent="0" algn="just"/>
            <a:r>
              <a:rPr lang="ro-RO" altLang="en-US" sz="1400" noProof="0" dirty="0" smtClean="0">
                <a:solidFill>
                  <a:schemeClr val="tx1"/>
                </a:solidFill>
                <a:latin typeface="Times New Roman" pitchFamily="18" charset="0"/>
                <a:cs typeface="Times New Roman" pitchFamily="18" charset="0"/>
              </a:rPr>
              <a:t> 130.000 mp spații urbane create sau reabilitate</a:t>
            </a:r>
          </a:p>
          <a:p>
            <a:pPr marL="57150" indent="0" algn="just"/>
            <a:r>
              <a:rPr lang="ro-RO" altLang="en-US" sz="1400" noProof="0" dirty="0" smtClean="0">
                <a:solidFill>
                  <a:schemeClr val="tx1"/>
                </a:solidFill>
                <a:latin typeface="Times New Roman" pitchFamily="18" charset="0"/>
                <a:cs typeface="Times New Roman" pitchFamily="18" charset="0"/>
              </a:rPr>
              <a:t> 45.000 beneficiari ai infrastructurii educaționale îmbunătățite</a:t>
            </a:r>
          </a:p>
          <a:p>
            <a:pPr marL="57150" indent="0" algn="just"/>
            <a:r>
              <a:rPr lang="ro-RO" altLang="en-US" sz="1400" noProof="0" dirty="0" smtClean="0">
                <a:solidFill>
                  <a:schemeClr val="tx1"/>
                </a:solidFill>
                <a:latin typeface="Times New Roman" pitchFamily="18" charset="0"/>
                <a:cs typeface="Times New Roman" pitchFamily="18" charset="0"/>
              </a:rPr>
              <a:t> îmbunătățirea eficienței energetice pentru cca. 128.000 gospodării</a:t>
            </a:r>
          </a:p>
          <a:p>
            <a:pPr marL="57150" indent="0" algn="just"/>
            <a:endParaRPr lang="ro-RO" altLang="en-US" sz="1600" noProof="0" dirty="0" smtClean="0">
              <a:solidFill>
                <a:schemeClr val="tx1"/>
              </a:solidFill>
              <a:latin typeface="Times New Roman" pitchFamily="18" charset="0"/>
              <a:cs typeface="Times New Roman" pitchFamily="18" charset="0"/>
            </a:endParaRPr>
          </a:p>
          <a:p>
            <a:pPr marL="57150" indent="0" algn="just">
              <a:buFontTx/>
              <a:buNone/>
            </a:pPr>
            <a:r>
              <a:rPr lang="ro-RO" altLang="en-US" sz="1800" noProof="0" dirty="0" smtClean="0">
                <a:solidFill>
                  <a:schemeClr val="tx1"/>
                </a:solidFill>
                <a:latin typeface="Times New Roman" pitchFamily="18" charset="0"/>
                <a:cs typeface="Times New Roman" pitchFamily="18" charset="0"/>
              </a:rPr>
              <a:t> </a:t>
            </a:r>
          </a:p>
          <a:p>
            <a:pPr marL="57150" indent="0" algn="just">
              <a:buFontTx/>
              <a:buNone/>
            </a:pPr>
            <a:endParaRPr lang="ro-RO" altLang="en-US" sz="1800" noProof="0" dirty="0" smtClean="0">
              <a:solidFill>
                <a:schemeClr val="tx1"/>
              </a:solidFill>
              <a:latin typeface="Times New Roman" pitchFamily="18" charset="0"/>
              <a:cs typeface="Times New Roman" pitchFamily="18" charset="0"/>
            </a:endParaRPr>
          </a:p>
          <a:p>
            <a:pPr marL="57150" indent="0" algn="just">
              <a:buFontTx/>
              <a:buNone/>
            </a:pPr>
            <a:endParaRPr lang="ro-RO" altLang="en-US" sz="1800" b="1" noProof="0" dirty="0" smtClean="0">
              <a:solidFill>
                <a:schemeClr val="tx1"/>
              </a:solidFill>
              <a:latin typeface="Times New Roman" pitchFamily="18" charset="0"/>
              <a:cs typeface="Times New Roman" pitchFamily="18" charset="0"/>
            </a:endParaRPr>
          </a:p>
        </p:txBody>
      </p:sp>
      <p:sp>
        <p:nvSpPr>
          <p:cNvPr id="19460" name="Slide Number Placeholder 1"/>
          <p:cNvSpPr>
            <a:spLocks noGrp="1"/>
          </p:cNvSpPr>
          <p:nvPr>
            <p:ph type="sldNum" sz="quarter" idx="12"/>
          </p:nvPr>
        </p:nvSpPr>
        <p:spPr>
          <a:noFill/>
        </p:spPr>
        <p:txBody>
          <a:bodyPr/>
          <a:lstStyle/>
          <a:p>
            <a:fld id="{EC262615-9379-4961-8A48-5D216520ECB9}" type="slidenum">
              <a:rPr lang="en-US" altLang="ro-RO" smtClean="0"/>
              <a:pPr/>
              <a:t>24</a:t>
            </a:fld>
            <a:endParaRPr lang="en-US" altLang="ro-RO" smtClean="0"/>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875" y="4763"/>
            <a:ext cx="9067800" cy="487362"/>
          </a:xfrm>
        </p:spPr>
        <p:txBody>
          <a:bodyPr>
            <a:normAutofit fontScale="90000"/>
          </a:bodyPr>
          <a:lstStyle/>
          <a:p>
            <a:pPr algn="ctr"/>
            <a:r>
              <a:rPr lang="ro-RO" altLang="en-US" sz="2600" b="1" noProof="0" dirty="0" smtClean="0">
                <a:solidFill>
                  <a:schemeClr val="tx1"/>
                </a:solidFill>
                <a:latin typeface="Times New Roman" pitchFamily="18" charset="0"/>
                <a:cs typeface="Times New Roman" pitchFamily="18" charset="0"/>
              </a:rPr>
              <a:t>Noutăți POR 2014 – 2020 față de perioada 2007 -2013</a:t>
            </a:r>
          </a:p>
        </p:txBody>
      </p:sp>
      <p:sp>
        <p:nvSpPr>
          <p:cNvPr id="20483" name="Content Placeholder 2"/>
          <p:cNvSpPr>
            <a:spLocks noGrp="1"/>
          </p:cNvSpPr>
          <p:nvPr>
            <p:ph idx="1"/>
          </p:nvPr>
        </p:nvSpPr>
        <p:spPr>
          <a:xfrm>
            <a:off x="152400" y="685800"/>
            <a:ext cx="8610600" cy="5715000"/>
          </a:xfrm>
        </p:spPr>
        <p:txBody>
          <a:bodyPr/>
          <a:lstStyle/>
          <a:p>
            <a:pPr marL="57150" indent="0" algn="just">
              <a:buFontTx/>
              <a:buNone/>
            </a:pPr>
            <a:endParaRPr lang="ro-RO" altLang="en-US" sz="1800" b="1" noProof="0" smtClean="0">
              <a:solidFill>
                <a:schemeClr val="tx1"/>
              </a:solidFill>
              <a:latin typeface="Times New Roman" pitchFamily="18" charset="0"/>
              <a:cs typeface="Times New Roman" pitchFamily="18" charset="0"/>
            </a:endParaRPr>
          </a:p>
          <a:p>
            <a:pPr marL="57150" indent="0" algn="just">
              <a:buFontTx/>
              <a:buNone/>
            </a:pPr>
            <a:r>
              <a:rPr lang="ro-RO" altLang="en-US" sz="1800" b="1" noProof="0" smtClean="0">
                <a:solidFill>
                  <a:schemeClr val="tx1"/>
                </a:solidFill>
                <a:latin typeface="Times New Roman" pitchFamily="18" charset="0"/>
                <a:cs typeface="Times New Roman" pitchFamily="18" charset="0"/>
              </a:rPr>
              <a:t>b) </a:t>
            </a:r>
            <a:r>
              <a:rPr lang="ro-RO" altLang="en-US" sz="1800" b="1" u="sng" noProof="0" smtClean="0">
                <a:solidFill>
                  <a:schemeClr val="tx1"/>
                </a:solidFill>
                <a:latin typeface="Times New Roman" pitchFamily="18" charset="0"/>
                <a:cs typeface="Times New Roman" pitchFamily="18" charset="0"/>
              </a:rPr>
              <a:t>Infrastructura de educație, inclusiv creșe și grădinițe</a:t>
            </a:r>
          </a:p>
          <a:p>
            <a:pPr marL="57150" indent="0" algn="just">
              <a:buFontTx/>
              <a:buNone/>
            </a:pPr>
            <a:endParaRPr lang="ro-RO" altLang="en-US" sz="1800" noProof="0" smtClean="0">
              <a:solidFill>
                <a:schemeClr val="tx1"/>
              </a:solidFill>
              <a:latin typeface="Times New Roman" pitchFamily="18" charset="0"/>
              <a:cs typeface="Times New Roman" pitchFamily="18" charset="0"/>
            </a:endParaRPr>
          </a:p>
          <a:p>
            <a:pPr marL="57150" indent="0" algn="just">
              <a:buFont typeface="Arial" pitchFamily="34" charset="0"/>
              <a:buChar char="−"/>
            </a:pPr>
            <a:r>
              <a:rPr lang="ro-RO" altLang="en-US" sz="2200" noProof="0" smtClean="0">
                <a:solidFill>
                  <a:schemeClr val="tx1"/>
                </a:solidFill>
                <a:latin typeface="Times New Roman" pitchFamily="18" charset="0"/>
                <a:cs typeface="Times New Roman" pitchFamily="18" charset="0"/>
              </a:rPr>
              <a:t>Valoare alocată – 352,19 mil euro pentru</a:t>
            </a:r>
            <a:r>
              <a:rPr lang="ro-RO" altLang="en-US" sz="2400" noProof="0" smtClean="0">
                <a:solidFill>
                  <a:schemeClr val="tx1"/>
                </a:solidFill>
                <a:latin typeface="Times New Roman" pitchFamily="18" charset="0"/>
                <a:cs typeface="Times New Roman" pitchFamily="18" charset="0"/>
              </a:rPr>
              <a:t>: </a:t>
            </a:r>
          </a:p>
          <a:p>
            <a:pPr lvl="1" algn="just">
              <a:buFont typeface="Arial" pitchFamily="34" charset="0"/>
              <a:buChar char="−"/>
            </a:pPr>
            <a:r>
              <a:rPr lang="ro-RO" altLang="en-US" sz="1800" noProof="0" smtClean="0">
                <a:solidFill>
                  <a:schemeClr val="tx1"/>
                </a:solidFill>
                <a:latin typeface="Times New Roman" pitchFamily="18" charset="0"/>
                <a:cs typeface="Times New Roman" pitchFamily="18" charset="0"/>
              </a:rPr>
              <a:t>finanțarea infrastructurii educaţionale: creșe, gradinițe și școli cu clasele I- VIII;</a:t>
            </a:r>
          </a:p>
          <a:p>
            <a:pPr lvl="1" algn="just">
              <a:buFont typeface="Arial" pitchFamily="34" charset="0"/>
              <a:buChar char="−"/>
            </a:pPr>
            <a:r>
              <a:rPr lang="ro-RO" altLang="en-US" sz="1800" noProof="0" smtClean="0">
                <a:solidFill>
                  <a:schemeClr val="tx1"/>
                </a:solidFill>
                <a:latin typeface="Times New Roman" pitchFamily="18" charset="0"/>
                <a:cs typeface="Times New Roman" pitchFamily="18" charset="0"/>
              </a:rPr>
              <a:t>finanțarea școlilor profesionale,  liceelor tehnologice,  infrastructurii educaţionale universitare.</a:t>
            </a:r>
          </a:p>
          <a:p>
            <a:pPr marL="57150" indent="0" algn="just">
              <a:buFont typeface="Arial" pitchFamily="34" charset="0"/>
              <a:buChar char="−"/>
            </a:pPr>
            <a:endParaRPr lang="ro-RO" altLang="en-US" sz="2400" noProof="0" smtClean="0">
              <a:solidFill>
                <a:schemeClr val="tx1"/>
              </a:solidFill>
              <a:latin typeface="Times New Roman" pitchFamily="18" charset="0"/>
              <a:cs typeface="Times New Roman" pitchFamily="18" charset="0"/>
            </a:endParaRPr>
          </a:p>
          <a:p>
            <a:pPr marL="57150" indent="0" algn="just">
              <a:buFont typeface="Arial" pitchFamily="34" charset="0"/>
              <a:buChar char="−"/>
            </a:pPr>
            <a:r>
              <a:rPr lang="ro-RO" altLang="en-US" sz="2200" noProof="0" smtClean="0">
                <a:solidFill>
                  <a:schemeClr val="tx1"/>
                </a:solidFill>
                <a:latin typeface="Times New Roman" pitchFamily="18" charset="0"/>
                <a:cs typeface="Times New Roman" pitchFamily="18" charset="0"/>
              </a:rPr>
              <a:t>Rezultat estimat: </a:t>
            </a:r>
          </a:p>
          <a:p>
            <a:pPr lvl="1" algn="just">
              <a:buFont typeface="Arial" pitchFamily="34" charset="0"/>
              <a:buChar char="−"/>
            </a:pPr>
            <a:r>
              <a:rPr lang="ro-RO" altLang="en-US" sz="1800" b="1" noProof="0" smtClean="0">
                <a:solidFill>
                  <a:schemeClr val="tx1"/>
                </a:solidFill>
                <a:latin typeface="Times New Roman" pitchFamily="18" charset="0"/>
                <a:cs typeface="Times New Roman" pitchFamily="18" charset="0"/>
              </a:rPr>
              <a:t>115.000 persoane </a:t>
            </a:r>
            <a:r>
              <a:rPr lang="ro-RO" altLang="en-US" sz="1800" noProof="0" smtClean="0">
                <a:solidFill>
                  <a:schemeClr val="tx1"/>
                </a:solidFill>
                <a:latin typeface="Times New Roman" pitchFamily="18" charset="0"/>
                <a:cs typeface="Times New Roman" pitchFamily="18" charset="0"/>
              </a:rPr>
              <a:t>care vor beneficia de infrastructura de educație sprijinită.</a:t>
            </a:r>
          </a:p>
          <a:p>
            <a:pPr lvl="1" algn="just">
              <a:buFont typeface="Arial" pitchFamily="34" charset="0"/>
              <a:buChar char="−"/>
            </a:pPr>
            <a:endParaRPr lang="ro-RO" altLang="en-US" sz="1800" noProof="0" smtClean="0">
              <a:solidFill>
                <a:schemeClr val="tx1"/>
              </a:solidFill>
              <a:latin typeface="Times New Roman" pitchFamily="18" charset="0"/>
              <a:cs typeface="Times New Roman" pitchFamily="18" charset="0"/>
            </a:endParaRPr>
          </a:p>
          <a:p>
            <a:pPr marL="57150" indent="0" algn="just">
              <a:buFontTx/>
              <a:buNone/>
            </a:pPr>
            <a:endParaRPr lang="ro-RO" altLang="en-US" sz="1800" noProof="0" smtClean="0">
              <a:solidFill>
                <a:schemeClr val="tx1"/>
              </a:solidFill>
              <a:latin typeface="Times New Roman" pitchFamily="18" charset="0"/>
              <a:cs typeface="Times New Roman" pitchFamily="18" charset="0"/>
            </a:endParaRPr>
          </a:p>
          <a:p>
            <a:pPr marL="57150" indent="0" algn="just">
              <a:buFontTx/>
              <a:buNone/>
            </a:pPr>
            <a:endParaRPr lang="ro-RO" altLang="en-US" sz="1800" b="1" noProof="0" smtClean="0">
              <a:solidFill>
                <a:schemeClr val="tx1"/>
              </a:solidFill>
              <a:latin typeface="Times New Roman" pitchFamily="18" charset="0"/>
              <a:cs typeface="Times New Roman" pitchFamily="18" charset="0"/>
            </a:endParaRPr>
          </a:p>
        </p:txBody>
      </p:sp>
      <p:sp>
        <p:nvSpPr>
          <p:cNvPr id="20484" name="Slide Number Placeholder 1"/>
          <p:cNvSpPr>
            <a:spLocks noGrp="1"/>
          </p:cNvSpPr>
          <p:nvPr>
            <p:ph type="sldNum" sz="quarter" idx="12"/>
          </p:nvPr>
        </p:nvSpPr>
        <p:spPr>
          <a:noFill/>
        </p:spPr>
        <p:txBody>
          <a:bodyPr/>
          <a:lstStyle/>
          <a:p>
            <a:fld id="{86B55CA8-910B-4522-B8AC-669BFF54F42E}" type="slidenum">
              <a:rPr lang="en-US" altLang="ro-RO" smtClean="0"/>
              <a:pPr/>
              <a:t>25</a:t>
            </a:fld>
            <a:endParaRPr lang="en-US" altLang="ro-RO" smtClean="0"/>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875" y="4763"/>
            <a:ext cx="9067800" cy="487362"/>
          </a:xfrm>
        </p:spPr>
        <p:txBody>
          <a:bodyPr>
            <a:normAutofit fontScale="90000"/>
          </a:bodyPr>
          <a:lstStyle/>
          <a:p>
            <a:pPr algn="ctr"/>
            <a:r>
              <a:rPr lang="ro-RO" altLang="en-US" sz="2600" b="1" noProof="0" dirty="0" smtClean="0">
                <a:solidFill>
                  <a:schemeClr val="tx1"/>
                </a:solidFill>
                <a:latin typeface="Times New Roman" pitchFamily="18" charset="0"/>
                <a:cs typeface="Times New Roman" pitchFamily="18" charset="0"/>
              </a:rPr>
              <a:t>Noutăți POR 2014 – 2020 față de perioada 2007 -2013</a:t>
            </a:r>
          </a:p>
        </p:txBody>
      </p:sp>
      <p:sp>
        <p:nvSpPr>
          <p:cNvPr id="21507" name="Content Placeholder 2"/>
          <p:cNvSpPr>
            <a:spLocks noGrp="1"/>
          </p:cNvSpPr>
          <p:nvPr>
            <p:ph idx="1"/>
          </p:nvPr>
        </p:nvSpPr>
        <p:spPr>
          <a:xfrm>
            <a:off x="152400" y="685800"/>
            <a:ext cx="8610600" cy="5715000"/>
          </a:xfrm>
        </p:spPr>
        <p:txBody>
          <a:bodyPr/>
          <a:lstStyle/>
          <a:p>
            <a:pPr marL="57150" indent="0" algn="just">
              <a:buFontTx/>
              <a:buNone/>
            </a:pPr>
            <a:endParaRPr lang="ro-RO" altLang="en-US" sz="1800" b="1" noProof="0" smtClean="0">
              <a:solidFill>
                <a:schemeClr val="tx1"/>
              </a:solidFill>
              <a:latin typeface="Times New Roman" pitchFamily="18" charset="0"/>
              <a:cs typeface="Times New Roman" pitchFamily="18" charset="0"/>
            </a:endParaRPr>
          </a:p>
          <a:p>
            <a:pPr marL="57150" indent="0" algn="just">
              <a:buFontTx/>
              <a:buNone/>
            </a:pPr>
            <a:r>
              <a:rPr lang="ro-RO" altLang="en-US" sz="1800" b="1" noProof="0" smtClean="0">
                <a:solidFill>
                  <a:schemeClr val="tx1"/>
                </a:solidFill>
                <a:latin typeface="Times New Roman" pitchFamily="18" charset="0"/>
                <a:cs typeface="Times New Roman" pitchFamily="18" charset="0"/>
              </a:rPr>
              <a:t>c</a:t>
            </a:r>
            <a:r>
              <a:rPr lang="ro-RO" altLang="en-US" sz="1800" b="1" u="sng" noProof="0" smtClean="0">
                <a:solidFill>
                  <a:schemeClr val="tx1"/>
                </a:solidFill>
                <a:latin typeface="Times New Roman" pitchFamily="18" charset="0"/>
                <a:cs typeface="Times New Roman" pitchFamily="18" charset="0"/>
              </a:rPr>
              <a:t>) Infrastructura de sănătate</a:t>
            </a:r>
          </a:p>
          <a:p>
            <a:pPr marL="57150" indent="0" algn="just">
              <a:buFontTx/>
              <a:buNone/>
            </a:pPr>
            <a:endParaRPr lang="ro-RO" altLang="en-US" sz="1800" noProof="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1800" noProof="0" smtClean="0">
                <a:solidFill>
                  <a:schemeClr val="tx1"/>
                </a:solidFill>
                <a:latin typeface="Times New Roman" pitchFamily="18" charset="0"/>
                <a:cs typeface="Times New Roman" pitchFamily="18" charset="0"/>
              </a:rPr>
              <a:t>Valoare alocată – 638,30 mil euro pentru </a:t>
            </a:r>
          </a:p>
          <a:p>
            <a:pPr lvl="2" algn="just">
              <a:buFont typeface="Arial" pitchFamily="34" charset="0"/>
              <a:buChar char="−"/>
            </a:pPr>
            <a:r>
              <a:rPr lang="ro-RO" altLang="en-US" sz="1400" noProof="0" smtClean="0">
                <a:solidFill>
                  <a:schemeClr val="tx1"/>
                </a:solidFill>
                <a:latin typeface="Times New Roman" pitchFamily="18" charset="0"/>
                <a:cs typeface="Times New Roman" pitchFamily="18" charset="0"/>
              </a:rPr>
              <a:t>Construirea/ dotarea a </a:t>
            </a:r>
            <a:r>
              <a:rPr lang="ro-RO" altLang="en-US" sz="1600" b="1" u="sng" noProof="0" smtClean="0">
                <a:solidFill>
                  <a:schemeClr val="tx1"/>
                </a:solidFill>
                <a:latin typeface="Times New Roman" pitchFamily="18" charset="0"/>
                <a:cs typeface="Times New Roman" pitchFamily="18" charset="0"/>
              </a:rPr>
              <a:t>3 spitale regionale </a:t>
            </a:r>
            <a:r>
              <a:rPr lang="ro-RO" altLang="en-US" sz="1600" noProof="0" smtClean="0">
                <a:solidFill>
                  <a:schemeClr val="tx1"/>
                </a:solidFill>
                <a:latin typeface="Times New Roman" pitchFamily="18" charset="0"/>
                <a:cs typeface="Times New Roman" pitchFamily="18" charset="0"/>
              </a:rPr>
              <a:t>(</a:t>
            </a:r>
            <a:r>
              <a:rPr lang="ro-RO" altLang="en-US" sz="1600" b="1" i="1" noProof="0" smtClean="0">
                <a:solidFill>
                  <a:schemeClr val="tx1"/>
                </a:solidFill>
                <a:latin typeface="Times New Roman" pitchFamily="18" charset="0"/>
                <a:cs typeface="Times New Roman" pitchFamily="18" charset="0"/>
              </a:rPr>
              <a:t>300 mil euro </a:t>
            </a:r>
            <a:r>
              <a:rPr lang="ro-RO" altLang="en-US" sz="1600" noProof="0" smtClean="0">
                <a:solidFill>
                  <a:schemeClr val="tx1"/>
                </a:solidFill>
                <a:latin typeface="Times New Roman" pitchFamily="18" charset="0"/>
                <a:cs typeface="Times New Roman" pitchFamily="18" charset="0"/>
              </a:rPr>
              <a:t>– Craiova, Iași, Cluj)</a:t>
            </a:r>
          </a:p>
          <a:p>
            <a:pPr lvl="2" algn="just">
              <a:buFont typeface="Arial" pitchFamily="34" charset="0"/>
              <a:buChar char="−"/>
            </a:pPr>
            <a:r>
              <a:rPr lang="ro-RO" altLang="en-US" sz="1400" noProof="0" smtClean="0">
                <a:solidFill>
                  <a:schemeClr val="tx1"/>
                </a:solidFill>
                <a:latin typeface="Times New Roman" pitchFamily="18" charset="0"/>
                <a:cs typeface="Times New Roman" pitchFamily="18" charset="0"/>
              </a:rPr>
              <a:t>construcția / reabilitarea / modernizarea / extinderea dotarea </a:t>
            </a:r>
            <a:r>
              <a:rPr lang="ro-RO" altLang="en-US" sz="1800" b="1" noProof="0" smtClean="0">
                <a:solidFill>
                  <a:schemeClr val="tx1"/>
                </a:solidFill>
                <a:latin typeface="Times New Roman" pitchFamily="18" charset="0"/>
                <a:cs typeface="Times New Roman" pitchFamily="18" charset="0"/>
              </a:rPr>
              <a:t>centrelor comunitare integrate socio-medicale</a:t>
            </a:r>
          </a:p>
          <a:p>
            <a:pPr lvl="2" algn="just">
              <a:buFont typeface="Arial" pitchFamily="34" charset="0"/>
              <a:buChar char="−"/>
            </a:pPr>
            <a:r>
              <a:rPr lang="ro-RO" altLang="en-US" sz="1400" noProof="0" smtClean="0">
                <a:solidFill>
                  <a:schemeClr val="tx1"/>
                </a:solidFill>
                <a:latin typeface="Times New Roman" pitchFamily="18" charset="0"/>
                <a:cs typeface="Times New Roman" pitchFamily="18" charset="0"/>
              </a:rPr>
              <a:t>reabilitarea/modernizarea/extinderea/dotarea infrastructurii ambulatoriilor, infrastructurii de unităţi de primiri urgenţe </a:t>
            </a:r>
          </a:p>
          <a:p>
            <a:pPr lvl="1" algn="just">
              <a:buFont typeface="Arial" pitchFamily="34" charset="0"/>
              <a:buChar char="−"/>
            </a:pPr>
            <a:endParaRPr lang="ro-RO" altLang="en-US" sz="1800" noProof="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1800" noProof="0" smtClean="0">
                <a:solidFill>
                  <a:schemeClr val="tx1"/>
                </a:solidFill>
                <a:latin typeface="Times New Roman" pitchFamily="18" charset="0"/>
                <a:cs typeface="Times New Roman" pitchFamily="18" charset="0"/>
              </a:rPr>
              <a:t>Rezultate estimate:</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315 unități medicale construite/ reabilitate/ modernizate/ extinse/ dotate </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3 spitale regionale construite   </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500.000 persoane beneficiare de infrastructură medicală </a:t>
            </a:r>
          </a:p>
          <a:p>
            <a:pPr lvl="2" algn="just">
              <a:buFont typeface="Arial" pitchFamily="34" charset="0"/>
              <a:buChar char="−"/>
            </a:pPr>
            <a:endParaRPr lang="ro-RO" altLang="en-US" sz="1400" noProof="0" smtClean="0">
              <a:solidFill>
                <a:schemeClr val="tx1"/>
              </a:solidFill>
              <a:latin typeface="Times New Roman" pitchFamily="18" charset="0"/>
              <a:cs typeface="Times New Roman" pitchFamily="18" charset="0"/>
            </a:endParaRPr>
          </a:p>
          <a:p>
            <a:pPr marL="57150" indent="0" algn="just">
              <a:buFontTx/>
              <a:buNone/>
            </a:pPr>
            <a:endParaRPr lang="ro-RO" altLang="en-US" sz="1800" noProof="0" smtClean="0">
              <a:solidFill>
                <a:schemeClr val="tx1"/>
              </a:solidFill>
              <a:latin typeface="Times New Roman" pitchFamily="18" charset="0"/>
              <a:cs typeface="Times New Roman" pitchFamily="18" charset="0"/>
            </a:endParaRPr>
          </a:p>
          <a:p>
            <a:pPr marL="57150" indent="0" algn="just">
              <a:buFontTx/>
              <a:buNone/>
            </a:pPr>
            <a:endParaRPr lang="ro-RO" altLang="en-US" sz="1800" b="1" noProof="0" smtClean="0">
              <a:solidFill>
                <a:schemeClr val="tx1"/>
              </a:solidFill>
              <a:latin typeface="Times New Roman" pitchFamily="18" charset="0"/>
              <a:cs typeface="Times New Roman" pitchFamily="18" charset="0"/>
            </a:endParaRPr>
          </a:p>
        </p:txBody>
      </p:sp>
      <p:sp>
        <p:nvSpPr>
          <p:cNvPr id="21508" name="Slide Number Placeholder 1"/>
          <p:cNvSpPr>
            <a:spLocks noGrp="1"/>
          </p:cNvSpPr>
          <p:nvPr>
            <p:ph type="sldNum" sz="quarter" idx="12"/>
          </p:nvPr>
        </p:nvSpPr>
        <p:spPr>
          <a:noFill/>
        </p:spPr>
        <p:txBody>
          <a:bodyPr/>
          <a:lstStyle/>
          <a:p>
            <a:fld id="{24034F68-7217-46B2-A87B-A0976BA41D03}" type="slidenum">
              <a:rPr lang="en-US" altLang="ro-RO" smtClean="0"/>
              <a:pPr/>
              <a:t>26</a:t>
            </a:fld>
            <a:endParaRPr lang="en-US" altLang="ro-RO" smtClean="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875" y="4763"/>
            <a:ext cx="9067800" cy="487362"/>
          </a:xfrm>
        </p:spPr>
        <p:txBody>
          <a:bodyPr>
            <a:normAutofit fontScale="90000"/>
          </a:bodyPr>
          <a:lstStyle/>
          <a:p>
            <a:pPr algn="ctr"/>
            <a:r>
              <a:rPr lang="ro-RO" altLang="en-US" sz="2600" b="1" noProof="0" dirty="0" smtClean="0">
                <a:solidFill>
                  <a:schemeClr val="tx1"/>
                </a:solidFill>
                <a:latin typeface="Times New Roman" pitchFamily="18" charset="0"/>
                <a:cs typeface="Times New Roman" pitchFamily="18" charset="0"/>
              </a:rPr>
              <a:t>Noutăți POR 2014 – 2020 față de perioada 2007 -2013</a:t>
            </a:r>
          </a:p>
        </p:txBody>
      </p:sp>
      <p:sp>
        <p:nvSpPr>
          <p:cNvPr id="22531" name="Content Placeholder 2"/>
          <p:cNvSpPr>
            <a:spLocks noGrp="1"/>
          </p:cNvSpPr>
          <p:nvPr>
            <p:ph idx="1"/>
          </p:nvPr>
        </p:nvSpPr>
        <p:spPr>
          <a:xfrm>
            <a:off x="152400" y="685800"/>
            <a:ext cx="8610600" cy="5715000"/>
          </a:xfrm>
        </p:spPr>
        <p:txBody>
          <a:bodyPr/>
          <a:lstStyle/>
          <a:p>
            <a:pPr marL="57150" indent="0" algn="just">
              <a:buFontTx/>
              <a:buNone/>
            </a:pPr>
            <a:endParaRPr lang="ro-RO" altLang="en-US" sz="1800" b="1" noProof="0" dirty="0" smtClean="0">
              <a:solidFill>
                <a:schemeClr val="tx1"/>
              </a:solidFill>
              <a:latin typeface="Times New Roman" pitchFamily="18" charset="0"/>
              <a:cs typeface="Times New Roman" pitchFamily="18" charset="0"/>
            </a:endParaRPr>
          </a:p>
          <a:p>
            <a:pPr marL="57150" indent="0" algn="just">
              <a:buFontTx/>
              <a:buNone/>
            </a:pPr>
            <a:r>
              <a:rPr lang="ro-RO" altLang="en-US" sz="1800" b="1" noProof="0" dirty="0" smtClean="0">
                <a:solidFill>
                  <a:schemeClr val="tx1"/>
                </a:solidFill>
                <a:latin typeface="Times New Roman" pitchFamily="18" charset="0"/>
                <a:cs typeface="Times New Roman" pitchFamily="18" charset="0"/>
              </a:rPr>
              <a:t>d) </a:t>
            </a:r>
            <a:r>
              <a:rPr lang="ro-RO" altLang="en-US" sz="1800" b="1" u="sng" noProof="0" dirty="0" smtClean="0">
                <a:solidFill>
                  <a:schemeClr val="tx1"/>
                </a:solidFill>
                <a:latin typeface="Times New Roman" pitchFamily="18" charset="0"/>
                <a:cs typeface="Times New Roman" pitchFamily="18" charset="0"/>
              </a:rPr>
              <a:t>Cadastru </a:t>
            </a:r>
            <a:r>
              <a:rPr lang="ro-RO" altLang="en-US" sz="1800" b="1" noProof="0" dirty="0" smtClean="0">
                <a:solidFill>
                  <a:schemeClr val="tx1"/>
                </a:solidFill>
                <a:latin typeface="Times New Roman" pitchFamily="18" charset="0"/>
                <a:cs typeface="Times New Roman" pitchFamily="18" charset="0"/>
              </a:rPr>
              <a:t>- Extinderea geografică a sistemului de înregistrare a proprietăţilor în cadastru şi cartea funciară</a:t>
            </a:r>
          </a:p>
          <a:p>
            <a:pPr marL="57150" indent="0" algn="just">
              <a:buFontTx/>
              <a:buNone/>
            </a:pPr>
            <a:endParaRPr lang="ro-RO" altLang="en-US" sz="1800" noProof="0" dirty="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dirty="0" smtClean="0">
                <a:solidFill>
                  <a:schemeClr val="tx1"/>
                </a:solidFill>
                <a:latin typeface="Times New Roman" pitchFamily="18" charset="0"/>
                <a:cs typeface="Times New Roman" pitchFamily="18" charset="0"/>
              </a:rPr>
              <a:t>Valoare alocată – 312,89 mil euro</a:t>
            </a:r>
          </a:p>
          <a:p>
            <a:pPr lvl="1" algn="just">
              <a:buFont typeface="Arial" pitchFamily="34" charset="0"/>
              <a:buChar char="−"/>
            </a:pPr>
            <a:endParaRPr lang="ro-RO" altLang="en-US" sz="2000" noProof="0" dirty="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dirty="0" smtClean="0">
                <a:solidFill>
                  <a:schemeClr val="tx1"/>
                </a:solidFill>
                <a:latin typeface="Times New Roman" pitchFamily="18" charset="0"/>
                <a:cs typeface="Times New Roman" pitchFamily="18" charset="0"/>
              </a:rPr>
              <a:t>Proiect major elaborat pentru integrarea datelor existente și extinderea înregistrării sistematice in zonele rurale ale României;</a:t>
            </a:r>
          </a:p>
          <a:p>
            <a:pPr lvl="1" algn="just">
              <a:buFontTx/>
              <a:buNone/>
            </a:pPr>
            <a:endParaRPr lang="ro-RO" altLang="en-US" sz="2000" noProof="0" dirty="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dirty="0" smtClean="0">
                <a:solidFill>
                  <a:schemeClr val="tx1"/>
                </a:solidFill>
                <a:latin typeface="Times New Roman" pitchFamily="18" charset="0"/>
                <a:cs typeface="Times New Roman" pitchFamily="18" charset="0"/>
              </a:rPr>
              <a:t>Rezultate așteptate:</a:t>
            </a:r>
          </a:p>
          <a:p>
            <a:pPr lvl="2" algn="just">
              <a:buFont typeface="Arial" pitchFamily="34" charset="0"/>
              <a:buChar char="−"/>
            </a:pPr>
            <a:r>
              <a:rPr lang="ro-RO" altLang="en-US" sz="1600" noProof="0" dirty="0" smtClean="0">
                <a:solidFill>
                  <a:schemeClr val="tx1"/>
                </a:solidFill>
                <a:latin typeface="Times New Roman" pitchFamily="18" charset="0"/>
                <a:cs typeface="Times New Roman" pitchFamily="18" charset="0"/>
              </a:rPr>
              <a:t>793 de comune cu proprietăți imobiliare înregistrate sistematic </a:t>
            </a:r>
          </a:p>
          <a:p>
            <a:pPr lvl="2" algn="just">
              <a:buFont typeface="Arial" pitchFamily="34" charset="0"/>
              <a:buChar char="−"/>
            </a:pPr>
            <a:r>
              <a:rPr lang="ro-RO" altLang="en-US" sz="1600" noProof="0" dirty="0" smtClean="0">
                <a:solidFill>
                  <a:schemeClr val="tx1"/>
                </a:solidFill>
                <a:latin typeface="Times New Roman" pitchFamily="18" charset="0"/>
                <a:cs typeface="Times New Roman" pitchFamily="18" charset="0"/>
              </a:rPr>
              <a:t>5.756.387 hectare suprafață de teren înregistrată în Sistemul Integrat de Cadastru și Carte Funciară;</a:t>
            </a:r>
          </a:p>
          <a:p>
            <a:pPr marL="57150" indent="0" algn="just">
              <a:buFontTx/>
              <a:buNone/>
            </a:pPr>
            <a:endParaRPr lang="ro-RO" altLang="en-US" sz="2000" noProof="0" dirty="0" smtClean="0">
              <a:solidFill>
                <a:schemeClr val="tx1"/>
              </a:solidFill>
              <a:latin typeface="Times New Roman" pitchFamily="18" charset="0"/>
              <a:cs typeface="Times New Roman" pitchFamily="18" charset="0"/>
            </a:endParaRPr>
          </a:p>
          <a:p>
            <a:pPr marL="57150" indent="0" algn="just">
              <a:buFontTx/>
              <a:buNone/>
            </a:pPr>
            <a:endParaRPr lang="ro-RO" altLang="en-US" sz="1800" b="1" noProof="0" dirty="0" smtClean="0">
              <a:solidFill>
                <a:schemeClr val="tx1"/>
              </a:solidFill>
              <a:latin typeface="Times New Roman" pitchFamily="18" charset="0"/>
              <a:cs typeface="Times New Roman" pitchFamily="18" charset="0"/>
            </a:endParaRPr>
          </a:p>
        </p:txBody>
      </p:sp>
      <p:sp>
        <p:nvSpPr>
          <p:cNvPr id="22532" name="Slide Number Placeholder 1"/>
          <p:cNvSpPr>
            <a:spLocks noGrp="1"/>
          </p:cNvSpPr>
          <p:nvPr>
            <p:ph type="sldNum" sz="quarter" idx="12"/>
          </p:nvPr>
        </p:nvSpPr>
        <p:spPr>
          <a:noFill/>
        </p:spPr>
        <p:txBody>
          <a:bodyPr/>
          <a:lstStyle/>
          <a:p>
            <a:fld id="{A8A93B3A-2E2D-46A5-844B-9972222DDFC0}" type="slidenum">
              <a:rPr lang="en-US" altLang="ro-RO" smtClean="0"/>
              <a:pPr/>
              <a:t>27</a:t>
            </a:fld>
            <a:endParaRPr lang="en-US" altLang="ro-RO" smtClean="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875" y="4763"/>
            <a:ext cx="9067800" cy="487362"/>
          </a:xfrm>
        </p:spPr>
        <p:txBody>
          <a:bodyPr>
            <a:normAutofit fontScale="90000"/>
          </a:bodyPr>
          <a:lstStyle/>
          <a:p>
            <a:pPr algn="ctr"/>
            <a:r>
              <a:rPr lang="ro-RO" altLang="en-US" sz="2600" b="1" noProof="0" dirty="0" smtClean="0">
                <a:solidFill>
                  <a:schemeClr val="tx1"/>
                </a:solidFill>
                <a:latin typeface="Times New Roman" pitchFamily="18" charset="0"/>
                <a:cs typeface="Times New Roman" pitchFamily="18" charset="0"/>
              </a:rPr>
              <a:t>Noutăți POR 2014 – 2020 față de perioada 2007 -2013</a:t>
            </a:r>
          </a:p>
        </p:txBody>
      </p:sp>
      <p:sp>
        <p:nvSpPr>
          <p:cNvPr id="24579" name="Content Placeholder 2"/>
          <p:cNvSpPr>
            <a:spLocks noGrp="1"/>
          </p:cNvSpPr>
          <p:nvPr>
            <p:ph idx="1"/>
          </p:nvPr>
        </p:nvSpPr>
        <p:spPr>
          <a:xfrm>
            <a:off x="152400" y="685800"/>
            <a:ext cx="8610600" cy="5715000"/>
          </a:xfrm>
        </p:spPr>
        <p:txBody>
          <a:bodyPr/>
          <a:lstStyle/>
          <a:p>
            <a:pPr marL="57150" indent="0" algn="just">
              <a:buFontTx/>
              <a:buNone/>
            </a:pPr>
            <a:endParaRPr lang="ro-RO" altLang="en-US" sz="1800" b="1" noProof="0" smtClean="0">
              <a:solidFill>
                <a:schemeClr val="tx1"/>
              </a:solidFill>
              <a:latin typeface="Times New Roman" pitchFamily="18" charset="0"/>
              <a:cs typeface="Times New Roman" pitchFamily="18" charset="0"/>
            </a:endParaRPr>
          </a:p>
          <a:p>
            <a:pPr marL="57150" indent="0" algn="just">
              <a:buFontTx/>
              <a:buNone/>
            </a:pPr>
            <a:r>
              <a:rPr lang="ro-RO" altLang="en-US" sz="1800" b="1" noProof="0" smtClean="0">
                <a:solidFill>
                  <a:schemeClr val="tx1"/>
                </a:solidFill>
                <a:latin typeface="Times New Roman" pitchFamily="18" charset="0"/>
                <a:cs typeface="Times New Roman" pitchFamily="18" charset="0"/>
              </a:rPr>
              <a:t>e) </a:t>
            </a:r>
            <a:r>
              <a:rPr lang="ro-RO" altLang="en-US" sz="1800" b="1" u="sng" noProof="0" smtClean="0">
                <a:solidFill>
                  <a:schemeClr val="tx1"/>
                </a:solidFill>
                <a:latin typeface="Times New Roman" pitchFamily="18" charset="0"/>
                <a:cs typeface="Times New Roman" pitchFamily="18" charset="0"/>
              </a:rPr>
              <a:t>Centre de transfer tehnologic</a:t>
            </a:r>
          </a:p>
          <a:p>
            <a:pPr marL="57150" indent="0" algn="just">
              <a:buFontTx/>
              <a:buNone/>
            </a:pPr>
            <a:endParaRPr lang="ro-RO" altLang="en-US" sz="1800" noProof="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smtClean="0">
                <a:solidFill>
                  <a:schemeClr val="tx1"/>
                </a:solidFill>
                <a:latin typeface="Times New Roman" pitchFamily="18" charset="0"/>
                <a:cs typeface="Times New Roman" pitchFamily="18" charset="0"/>
              </a:rPr>
              <a:t>Valoare alocată – 206,51 mil euro pentru  </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crearea, modernizarea şi extinderea entităților de transfer tehnologic, inclusiv dotarea cu echipamente  a acestora;</a:t>
            </a:r>
          </a:p>
          <a:p>
            <a:pPr lvl="1" algn="just">
              <a:buFont typeface="Arial" pitchFamily="34" charset="0"/>
              <a:buChar char="−"/>
            </a:pPr>
            <a:endParaRPr lang="ro-RO" altLang="en-US" sz="2000" noProof="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smtClean="0">
                <a:solidFill>
                  <a:schemeClr val="tx1"/>
                </a:solidFill>
                <a:latin typeface="Times New Roman" pitchFamily="18" charset="0"/>
                <a:cs typeface="Times New Roman" pitchFamily="18" charset="0"/>
              </a:rPr>
              <a:t>Rolul acestor entități de transfer tehnologic este de a oferi servicii suport pentru IMM-uri, pe baza nevoilor identificate din mediul privat:</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oportunităţi de afaceri bazate pe tehnologie și inovare și a partenerilor de afaceri potriviți; </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noi soluții de afaceri legate de activitățile de producție, distribuire, parteneriat, sub-contractare, transport şi logistică. </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activităţi de promovare şi marketing individuale sau comune </a:t>
            </a:r>
          </a:p>
          <a:p>
            <a:pPr lvl="1" algn="just">
              <a:buFontTx/>
              <a:buNone/>
            </a:pPr>
            <a:endParaRPr lang="ro-RO" altLang="en-US" sz="1200" noProof="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smtClean="0">
                <a:solidFill>
                  <a:schemeClr val="tx1"/>
                </a:solidFill>
                <a:latin typeface="Times New Roman" pitchFamily="18" charset="0"/>
                <a:cs typeface="Times New Roman" pitchFamily="18" charset="0"/>
              </a:rPr>
              <a:t>Rezultat estimat</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60 de entități de transfer tehnologic sprijinite</a:t>
            </a:r>
          </a:p>
          <a:p>
            <a:pPr marL="57150" indent="0" algn="just">
              <a:buFontTx/>
              <a:buNone/>
            </a:pPr>
            <a:endParaRPr lang="ro-RO" altLang="en-US" sz="2000" noProof="0" smtClean="0">
              <a:solidFill>
                <a:schemeClr val="tx1"/>
              </a:solidFill>
              <a:latin typeface="Times New Roman" pitchFamily="18" charset="0"/>
              <a:cs typeface="Times New Roman" pitchFamily="18" charset="0"/>
            </a:endParaRPr>
          </a:p>
          <a:p>
            <a:pPr marL="57150" indent="0" algn="just">
              <a:buFontTx/>
              <a:buNone/>
            </a:pPr>
            <a:endParaRPr lang="ro-RO" altLang="en-US" sz="1800" b="1" noProof="0" smtClean="0">
              <a:solidFill>
                <a:schemeClr val="tx1"/>
              </a:solidFill>
              <a:latin typeface="Times New Roman" pitchFamily="18" charset="0"/>
              <a:cs typeface="Times New Roman" pitchFamily="18" charset="0"/>
            </a:endParaRPr>
          </a:p>
        </p:txBody>
      </p:sp>
      <p:sp>
        <p:nvSpPr>
          <p:cNvPr id="24580" name="Slide Number Placeholder 1"/>
          <p:cNvSpPr>
            <a:spLocks noGrp="1"/>
          </p:cNvSpPr>
          <p:nvPr>
            <p:ph type="sldNum" sz="quarter" idx="12"/>
          </p:nvPr>
        </p:nvSpPr>
        <p:spPr>
          <a:noFill/>
        </p:spPr>
        <p:txBody>
          <a:bodyPr/>
          <a:lstStyle/>
          <a:p>
            <a:fld id="{6D5021CC-04CB-49EB-809B-AE4118EBC499}" type="slidenum">
              <a:rPr lang="en-US" altLang="ro-RO" smtClean="0"/>
              <a:pPr/>
              <a:t>28</a:t>
            </a:fld>
            <a:endParaRPr lang="en-US" altLang="ro-RO" smtClean="0"/>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875" y="4763"/>
            <a:ext cx="9067800" cy="833437"/>
          </a:xfrm>
        </p:spPr>
        <p:txBody>
          <a:bodyPr/>
          <a:lstStyle/>
          <a:p>
            <a:pPr algn="ctr"/>
            <a:r>
              <a:rPr lang="ro-RO" altLang="en-US" sz="2400" b="1" noProof="0" dirty="0" smtClean="0">
                <a:solidFill>
                  <a:schemeClr val="tx1"/>
                </a:solidFill>
                <a:latin typeface="Times New Roman" pitchFamily="18" charset="0"/>
                <a:cs typeface="Times New Roman" pitchFamily="18" charset="0"/>
              </a:rPr>
              <a:t>Continuarea tipurilor de investiții din perioada 2007 -2013</a:t>
            </a:r>
          </a:p>
        </p:txBody>
      </p:sp>
      <p:sp>
        <p:nvSpPr>
          <p:cNvPr id="25603" name="Content Placeholder 2"/>
          <p:cNvSpPr>
            <a:spLocks noGrp="1"/>
          </p:cNvSpPr>
          <p:nvPr>
            <p:ph idx="1"/>
          </p:nvPr>
        </p:nvSpPr>
        <p:spPr>
          <a:xfrm>
            <a:off x="152400" y="685800"/>
            <a:ext cx="8610600" cy="5715000"/>
          </a:xfrm>
        </p:spPr>
        <p:txBody>
          <a:bodyPr>
            <a:normAutofit/>
          </a:bodyPr>
          <a:lstStyle/>
          <a:p>
            <a:pPr marL="57150" indent="0" algn="just">
              <a:buFontTx/>
              <a:buNone/>
            </a:pPr>
            <a:r>
              <a:rPr lang="ro-RO" altLang="en-US" sz="1800" b="1" noProof="0" smtClean="0">
                <a:solidFill>
                  <a:schemeClr val="tx1"/>
                </a:solidFill>
                <a:latin typeface="Times New Roman" pitchFamily="18" charset="0"/>
                <a:cs typeface="Times New Roman" pitchFamily="18" charset="0"/>
              </a:rPr>
              <a:t>f) </a:t>
            </a:r>
            <a:r>
              <a:rPr lang="ro-RO" altLang="en-US" sz="1800" b="1" u="sng" noProof="0" smtClean="0">
                <a:solidFill>
                  <a:schemeClr val="tx1"/>
                </a:solidFill>
                <a:latin typeface="Times New Roman" pitchFamily="18" charset="0"/>
                <a:cs typeface="Times New Roman" pitchFamily="18" charset="0"/>
              </a:rPr>
              <a:t>Turism </a:t>
            </a:r>
          </a:p>
          <a:p>
            <a:pPr marL="57150" indent="0" algn="just">
              <a:buFontTx/>
              <a:buNone/>
            </a:pPr>
            <a:endParaRPr lang="ro-RO" altLang="en-US" sz="800" noProof="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smtClean="0">
                <a:solidFill>
                  <a:schemeClr val="tx1"/>
                </a:solidFill>
                <a:latin typeface="Times New Roman" pitchFamily="18" charset="0"/>
                <a:cs typeface="Times New Roman" pitchFamily="18" charset="0"/>
              </a:rPr>
              <a:t>Valoare alocată – 118,89 mil euro pentru</a:t>
            </a:r>
          </a:p>
          <a:p>
            <a:pPr lvl="2" algn="just">
              <a:buFont typeface="Arial" pitchFamily="34" charset="0"/>
              <a:buChar char="−"/>
            </a:pPr>
            <a:r>
              <a:rPr lang="ro-RO" altLang="en-US" sz="1400" noProof="0" smtClean="0">
                <a:solidFill>
                  <a:schemeClr val="tx1"/>
                </a:solidFill>
                <a:latin typeface="Times New Roman" pitchFamily="18" charset="0"/>
                <a:cs typeface="Times New Roman" pitchFamily="18" charset="0"/>
              </a:rPr>
              <a:t>dezvoltarea infrastructurii turismului balnear (infrastructură rutieră, rețele de captare și transport, parcuri balneare, modernizare și creare baze de tratament);</a:t>
            </a:r>
          </a:p>
          <a:p>
            <a:pPr lvl="2" algn="just">
              <a:buFont typeface="Arial" pitchFamily="34" charset="0"/>
              <a:buChar char="−"/>
            </a:pPr>
            <a:r>
              <a:rPr lang="ro-RO" altLang="en-US" sz="1400" noProof="0" smtClean="0">
                <a:solidFill>
                  <a:schemeClr val="tx1"/>
                </a:solidFill>
                <a:latin typeface="Times New Roman" pitchFamily="18" charset="0"/>
                <a:cs typeface="Times New Roman" pitchFamily="18" charset="0"/>
              </a:rPr>
              <a:t>crearea şi extinderea infrastructurii de agrement, inclusiv a utilităţilor aferente;</a:t>
            </a:r>
          </a:p>
          <a:p>
            <a:pPr lvl="2" algn="just">
              <a:buFont typeface="Arial" pitchFamily="34" charset="0"/>
              <a:buChar char="−"/>
            </a:pPr>
            <a:r>
              <a:rPr lang="ro-RO" altLang="en-US" sz="1400" noProof="0" smtClean="0">
                <a:solidFill>
                  <a:schemeClr val="tx1"/>
                </a:solidFill>
                <a:latin typeface="Times New Roman" pitchFamily="18" charset="0"/>
                <a:cs typeface="Times New Roman" pitchFamily="18" charset="0"/>
              </a:rPr>
              <a:t>amenajarea obiectivelor turistice naturale de utilitate publică, precum și crearea/ modernizarea infrastructurilor conexe de utilitate publică.</a:t>
            </a:r>
          </a:p>
          <a:p>
            <a:pPr lvl="1" algn="just">
              <a:buFont typeface="Arial" pitchFamily="34" charset="0"/>
              <a:buChar char="−"/>
            </a:pPr>
            <a:endParaRPr lang="ro-RO" altLang="en-US" sz="800" noProof="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smtClean="0">
                <a:solidFill>
                  <a:schemeClr val="tx1"/>
                </a:solidFill>
                <a:latin typeface="Times New Roman" pitchFamily="18" charset="0"/>
                <a:cs typeface="Times New Roman" pitchFamily="18" charset="0"/>
              </a:rPr>
              <a:t>Finanțarea se va realiza numai în </a:t>
            </a:r>
            <a:r>
              <a:rPr lang="ro-RO" altLang="en-US" sz="2000" b="1" noProof="0" smtClean="0">
                <a:solidFill>
                  <a:schemeClr val="tx1"/>
                </a:solidFill>
                <a:latin typeface="Times New Roman" pitchFamily="18" charset="0"/>
                <a:cs typeface="Times New Roman" pitchFamily="18" charset="0"/>
              </a:rPr>
              <a:t>stațiunile turistice, în special cele balneare, </a:t>
            </a:r>
            <a:r>
              <a:rPr lang="ro-RO" altLang="en-US" sz="2000" noProof="0" smtClean="0">
                <a:solidFill>
                  <a:schemeClr val="tx1"/>
                </a:solidFill>
                <a:latin typeface="Times New Roman" pitchFamily="18" charset="0"/>
                <a:cs typeface="Times New Roman" pitchFamily="18" charset="0"/>
              </a:rPr>
              <a:t>precum și pe </a:t>
            </a:r>
            <a:r>
              <a:rPr lang="ro-RO" altLang="en-US" sz="2000" b="1" noProof="0" smtClean="0">
                <a:solidFill>
                  <a:schemeClr val="tx1"/>
                </a:solidFill>
                <a:latin typeface="Times New Roman" pitchFamily="18" charset="0"/>
                <a:cs typeface="Times New Roman" pitchFamily="18" charset="0"/>
              </a:rPr>
              <a:t>teritoriul Deltei Dunării;</a:t>
            </a:r>
          </a:p>
          <a:p>
            <a:pPr lvl="1" algn="just">
              <a:buFont typeface="Arial" pitchFamily="34" charset="0"/>
              <a:buChar char="−"/>
            </a:pPr>
            <a:r>
              <a:rPr lang="ro-RO" altLang="en-US" sz="2000" b="1" noProof="0" smtClean="0">
                <a:solidFill>
                  <a:schemeClr val="tx1"/>
                </a:solidFill>
                <a:latin typeface="Times New Roman" pitchFamily="18" charset="0"/>
                <a:cs typeface="Times New Roman" pitchFamily="18" charset="0"/>
              </a:rPr>
              <a:t>Proiectele propuse </a:t>
            </a:r>
            <a:r>
              <a:rPr lang="ro-RO" altLang="en-US" sz="2000" noProof="0" smtClean="0">
                <a:solidFill>
                  <a:schemeClr val="tx1"/>
                </a:solidFill>
                <a:latin typeface="Times New Roman" pitchFamily="18" charset="0"/>
                <a:cs typeface="Times New Roman" pitchFamily="18" charset="0"/>
              </a:rPr>
              <a:t>de autoritățile publice locale </a:t>
            </a:r>
            <a:r>
              <a:rPr lang="ro-RO" altLang="en-US" sz="2000" b="1" noProof="0" smtClean="0">
                <a:solidFill>
                  <a:schemeClr val="tx1"/>
                </a:solidFill>
                <a:latin typeface="Times New Roman" pitchFamily="18" charset="0"/>
                <a:cs typeface="Times New Roman" pitchFamily="18" charset="0"/>
              </a:rPr>
              <a:t>trebuie</a:t>
            </a:r>
            <a:r>
              <a:rPr lang="ro-RO" altLang="en-US" sz="2000" noProof="0" smtClean="0">
                <a:solidFill>
                  <a:schemeClr val="tx1"/>
                </a:solidFill>
                <a:latin typeface="Times New Roman" pitchFamily="18" charset="0"/>
                <a:cs typeface="Times New Roman" pitchFamily="18" charset="0"/>
              </a:rPr>
              <a:t> să aibă </a:t>
            </a:r>
            <a:r>
              <a:rPr lang="ro-RO" altLang="en-US" sz="2000" b="1" noProof="0" smtClean="0">
                <a:solidFill>
                  <a:schemeClr val="tx1"/>
                </a:solidFill>
                <a:latin typeface="Times New Roman" pitchFamily="18" charset="0"/>
                <a:cs typeface="Times New Roman" pitchFamily="18" charset="0"/>
              </a:rPr>
              <a:t>susținerea mediului de afaceri</a:t>
            </a:r>
          </a:p>
          <a:p>
            <a:pPr lvl="1" algn="just">
              <a:buFont typeface="Arial" pitchFamily="34" charset="0"/>
              <a:buChar char="−"/>
            </a:pPr>
            <a:r>
              <a:rPr lang="ro-RO" altLang="en-US" sz="2000" noProof="0" smtClean="0">
                <a:solidFill>
                  <a:schemeClr val="tx1"/>
                </a:solidFill>
                <a:latin typeface="Times New Roman" pitchFamily="18" charset="0"/>
                <a:cs typeface="Times New Roman" pitchFamily="18" charset="0"/>
              </a:rPr>
              <a:t>Se finanțează investiții în domeniul public, iar investițiile mediului privat se vor realiza prin axa dedicată sprijinirii mediului de afaceri </a:t>
            </a:r>
          </a:p>
          <a:p>
            <a:pPr lvl="1" algn="just">
              <a:buFont typeface="Arial" pitchFamily="34" charset="0"/>
              <a:buChar char="−"/>
            </a:pPr>
            <a:endParaRPr lang="ro-RO" altLang="en-US" sz="800" noProof="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2000" noProof="0" smtClean="0">
                <a:solidFill>
                  <a:schemeClr val="tx1"/>
                </a:solidFill>
                <a:latin typeface="Times New Roman" pitchFamily="18" charset="0"/>
                <a:cs typeface="Times New Roman" pitchFamily="18" charset="0"/>
              </a:rPr>
              <a:t>Rezultate estimate: </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10100 mp suprafață spații deschise/clădiri create/ reabilitate în stațiuni turistice/Delta Dunării.</a:t>
            </a:r>
          </a:p>
          <a:p>
            <a:pPr lvl="2" algn="just">
              <a:buFont typeface="Arial" pitchFamily="34" charset="0"/>
              <a:buChar char="−"/>
            </a:pPr>
            <a:r>
              <a:rPr lang="ro-RO" altLang="en-US" sz="1600" noProof="0" smtClean="0">
                <a:solidFill>
                  <a:schemeClr val="tx1"/>
                </a:solidFill>
                <a:latin typeface="Times New Roman" pitchFamily="18" charset="0"/>
                <a:cs typeface="Times New Roman" pitchFamily="18" charset="0"/>
              </a:rPr>
              <a:t>Creșterea cu 10.000  a numărului de vizite preconizate la obiectivele sprijinite.</a:t>
            </a:r>
          </a:p>
          <a:p>
            <a:pPr lvl="1" algn="just">
              <a:buFont typeface="Arial" pitchFamily="34" charset="0"/>
              <a:buChar char="−"/>
            </a:pPr>
            <a:endParaRPr lang="ro-RO" altLang="en-US" sz="2000" noProof="0" smtClean="0">
              <a:solidFill>
                <a:schemeClr val="tx1"/>
              </a:solidFill>
              <a:latin typeface="Times New Roman" pitchFamily="18" charset="0"/>
              <a:cs typeface="Times New Roman" pitchFamily="18" charset="0"/>
            </a:endParaRPr>
          </a:p>
          <a:p>
            <a:pPr marL="57150" indent="0" algn="just">
              <a:buFontTx/>
              <a:buNone/>
            </a:pPr>
            <a:endParaRPr lang="ro-RO" altLang="en-US" sz="2000" noProof="0" smtClean="0">
              <a:solidFill>
                <a:schemeClr val="tx1"/>
              </a:solidFill>
              <a:latin typeface="Times New Roman" pitchFamily="18" charset="0"/>
              <a:cs typeface="Times New Roman" pitchFamily="18" charset="0"/>
            </a:endParaRPr>
          </a:p>
          <a:p>
            <a:pPr marL="57150" indent="0" algn="just">
              <a:buFontTx/>
              <a:buNone/>
            </a:pPr>
            <a:endParaRPr lang="ro-RO" altLang="en-US" sz="1800" b="1" noProof="0" smtClean="0">
              <a:solidFill>
                <a:schemeClr val="tx1"/>
              </a:solidFill>
              <a:latin typeface="Times New Roman" pitchFamily="18" charset="0"/>
              <a:cs typeface="Times New Roman" pitchFamily="18" charset="0"/>
            </a:endParaRPr>
          </a:p>
        </p:txBody>
      </p:sp>
      <p:sp>
        <p:nvSpPr>
          <p:cNvPr id="25604" name="Slide Number Placeholder 1"/>
          <p:cNvSpPr>
            <a:spLocks noGrp="1"/>
          </p:cNvSpPr>
          <p:nvPr>
            <p:ph type="sldNum" sz="quarter" idx="12"/>
          </p:nvPr>
        </p:nvSpPr>
        <p:spPr>
          <a:noFill/>
        </p:spPr>
        <p:txBody>
          <a:bodyPr/>
          <a:lstStyle/>
          <a:p>
            <a:fld id="{B0F58DD8-EDF5-4D5B-8422-A8EDA8D1715F}" type="slidenum">
              <a:rPr lang="en-US" altLang="ro-RO" smtClean="0"/>
              <a:pPr/>
              <a:t>29</a:t>
            </a:fld>
            <a:endParaRPr lang="en-US" altLang="ro-RO" smtClean="0"/>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67072"/>
          </a:xfrm>
        </p:spPr>
        <p:txBody>
          <a:bodyPr>
            <a:normAutofit fontScale="77500" lnSpcReduction="20000"/>
          </a:bodyPr>
          <a:lstStyle/>
          <a:p>
            <a:pPr algn="just"/>
            <a:r>
              <a:rPr lang="ro-RO" noProof="0" dirty="0" smtClean="0">
                <a:solidFill>
                  <a:schemeClr val="tx1"/>
                </a:solidFill>
                <a:latin typeface="Times New Roman" pitchFamily="18" charset="0"/>
                <a:cs typeface="Times New Roman" pitchFamily="18" charset="0"/>
              </a:rPr>
              <a:t>Romania trebuie să stimuleze continuarea urbanizării pentru a rămâne pe calea dezvoltării.</a:t>
            </a:r>
          </a:p>
          <a:p>
            <a:pPr algn="just"/>
            <a:endParaRPr lang="ro-RO" noProof="0" dirty="0" smtClean="0">
              <a:solidFill>
                <a:schemeClr val="tx1"/>
              </a:solidFill>
              <a:latin typeface="Times New Roman" pitchFamily="18" charset="0"/>
              <a:cs typeface="Times New Roman" pitchFamily="18" charset="0"/>
            </a:endParaRPr>
          </a:p>
          <a:p>
            <a:pPr algn="just"/>
            <a:r>
              <a:rPr lang="ro-RO" noProof="0" dirty="0" smtClean="0">
                <a:solidFill>
                  <a:schemeClr val="tx1"/>
                </a:solidFill>
                <a:latin typeface="Times New Roman" pitchFamily="18" charset="0"/>
                <a:cs typeface="Times New Roman" pitchFamily="18" charset="0"/>
              </a:rPr>
              <a:t>România este una dintre țările cu cea mai slabă urbanizare din Europa; în realitate, situația este oarecum diferită.</a:t>
            </a:r>
          </a:p>
          <a:p>
            <a:pPr algn="just"/>
            <a:endParaRPr lang="ro-RO" noProof="0" dirty="0" smtClean="0">
              <a:solidFill>
                <a:schemeClr val="tx1"/>
              </a:solidFill>
              <a:latin typeface="Times New Roman" pitchFamily="18" charset="0"/>
              <a:cs typeface="Times New Roman" pitchFamily="18" charset="0"/>
            </a:endParaRPr>
          </a:p>
          <a:p>
            <a:pPr algn="just"/>
            <a:r>
              <a:rPr lang="ro-RO" noProof="0" dirty="0" smtClean="0">
                <a:solidFill>
                  <a:schemeClr val="tx1"/>
                </a:solidFill>
                <a:latin typeface="Times New Roman" pitchFamily="18" charset="0"/>
                <a:cs typeface="Times New Roman" pitchFamily="18" charset="0"/>
              </a:rPr>
              <a:t>România are astăzi aproape 3.200 de localități – mai multe decât Polonia (2.800), cu o populație la jumătate. </a:t>
            </a:r>
          </a:p>
          <a:p>
            <a:pPr algn="just"/>
            <a:endParaRPr lang="ro-RO" noProof="0" dirty="0" smtClean="0">
              <a:solidFill>
                <a:schemeClr val="tx1"/>
              </a:solidFill>
              <a:latin typeface="Times New Roman" pitchFamily="18" charset="0"/>
              <a:cs typeface="Times New Roman" pitchFamily="18" charset="0"/>
            </a:endParaRPr>
          </a:p>
          <a:p>
            <a:pPr algn="just"/>
            <a:r>
              <a:rPr lang="ro-RO" noProof="0" dirty="0" smtClean="0">
                <a:solidFill>
                  <a:schemeClr val="tx1"/>
                </a:solidFill>
                <a:latin typeface="Times New Roman" pitchFamily="18" charset="0"/>
                <a:cs typeface="Times New Roman" pitchFamily="18" charset="0"/>
              </a:rPr>
              <a:t>Între 2000 și 2010, încă 10 municipii, 45 de orașe și 174 de comune au apărut ca urmare a inițiativelor parlamentare.</a:t>
            </a:r>
          </a:p>
          <a:p>
            <a:pPr algn="just"/>
            <a:endParaRPr lang="ro-RO" noProof="0" dirty="0" smtClean="0">
              <a:solidFill>
                <a:schemeClr val="tx1"/>
              </a:solidFill>
              <a:latin typeface="Times New Roman" pitchFamily="18" charset="0"/>
              <a:cs typeface="Times New Roman" pitchFamily="18" charset="0"/>
            </a:endParaRPr>
          </a:p>
          <a:p>
            <a:pPr algn="just"/>
            <a:r>
              <a:rPr lang="ro-RO" noProof="0" dirty="0" smtClean="0">
                <a:solidFill>
                  <a:schemeClr val="tx1"/>
                </a:solidFill>
                <a:latin typeface="Times New Roman" pitchFamily="18" charset="0"/>
                <a:cs typeface="Times New Roman" pitchFamily="18" charset="0"/>
              </a:rPr>
              <a:t> Cu toate acestea, numai 10% din totalul localităților din România pot să-și acopere costurile curente din veniturile proprii, pe când rata de colectare a taxelor și impozitelor rămâne relativ scăzută.</a:t>
            </a:r>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normAutofit/>
          </a:bodyPr>
          <a:lstStyle/>
          <a:p>
            <a:pPr algn="ctr"/>
            <a:r>
              <a:rPr lang="ro-RO" noProof="0" smtClean="0">
                <a:solidFill>
                  <a:schemeClr val="tx1"/>
                </a:solidFill>
                <a:latin typeface="Times New Roman" pitchFamily="18" charset="0"/>
                <a:cs typeface="Times New Roman" pitchFamily="18" charset="0"/>
              </a:rPr>
              <a:t>Urbanizarea</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875" y="4763"/>
            <a:ext cx="9067800" cy="833437"/>
          </a:xfrm>
        </p:spPr>
        <p:txBody>
          <a:bodyPr/>
          <a:lstStyle/>
          <a:p>
            <a:pPr algn="ctr"/>
            <a:r>
              <a:rPr lang="ro-RO" altLang="en-US" sz="2400" b="1" noProof="0" dirty="0" smtClean="0">
                <a:solidFill>
                  <a:schemeClr val="tx1"/>
                </a:solidFill>
                <a:latin typeface="Times New Roman" pitchFamily="18" charset="0"/>
                <a:cs typeface="Times New Roman" pitchFamily="18" charset="0"/>
              </a:rPr>
              <a:t>Continuarea tipurilor de investiții din perioada 2007 -2013</a:t>
            </a:r>
          </a:p>
        </p:txBody>
      </p:sp>
      <p:sp>
        <p:nvSpPr>
          <p:cNvPr id="26627" name="Content Placeholder 2"/>
          <p:cNvSpPr>
            <a:spLocks noGrp="1"/>
          </p:cNvSpPr>
          <p:nvPr>
            <p:ph idx="1"/>
          </p:nvPr>
        </p:nvSpPr>
        <p:spPr>
          <a:xfrm>
            <a:off x="152400" y="914400"/>
            <a:ext cx="8610600" cy="5486400"/>
          </a:xfrm>
        </p:spPr>
        <p:txBody>
          <a:bodyPr/>
          <a:lstStyle/>
          <a:p>
            <a:pPr marL="57150" indent="0" algn="just">
              <a:buFontTx/>
              <a:buNone/>
            </a:pPr>
            <a:r>
              <a:rPr lang="ro-RO" altLang="en-US" sz="1800" b="1" noProof="0" dirty="0" smtClean="0">
                <a:solidFill>
                  <a:schemeClr val="tx1"/>
                </a:solidFill>
                <a:latin typeface="Times New Roman" pitchFamily="18" charset="0"/>
                <a:cs typeface="Times New Roman" pitchFamily="18" charset="0"/>
              </a:rPr>
              <a:t>g) </a:t>
            </a:r>
            <a:r>
              <a:rPr lang="ro-RO" altLang="en-US" sz="1800" b="1" u="sng" noProof="0" dirty="0" smtClean="0">
                <a:solidFill>
                  <a:schemeClr val="tx1"/>
                </a:solidFill>
                <a:latin typeface="Times New Roman" pitchFamily="18" charset="0"/>
                <a:cs typeface="Times New Roman" pitchFamily="18" charset="0"/>
              </a:rPr>
              <a:t>IMM-uri </a:t>
            </a:r>
          </a:p>
          <a:p>
            <a:pPr marL="57150" indent="0" algn="just">
              <a:buFontTx/>
              <a:buNone/>
            </a:pPr>
            <a:endParaRPr lang="ro-RO" altLang="en-US" sz="800" noProof="0" dirty="0" smtClean="0">
              <a:solidFill>
                <a:schemeClr val="tx1"/>
              </a:solidFill>
              <a:latin typeface="Times New Roman" pitchFamily="18" charset="0"/>
              <a:cs typeface="Times New Roman" pitchFamily="18" charset="0"/>
            </a:endParaRPr>
          </a:p>
          <a:p>
            <a:pPr lvl="1" algn="just">
              <a:buFont typeface="Arial" pitchFamily="34" charset="0"/>
              <a:buChar char="−"/>
            </a:pPr>
            <a:endParaRPr lang="ro-RO" altLang="en-US" sz="1800" noProof="0" dirty="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1800" noProof="0" dirty="0" smtClean="0">
                <a:solidFill>
                  <a:schemeClr val="tx1"/>
                </a:solidFill>
                <a:latin typeface="Times New Roman" pitchFamily="18" charset="0"/>
                <a:cs typeface="Times New Roman" pitchFamily="18" charset="0"/>
              </a:rPr>
              <a:t>Valoare alocată – 877,11 mil euro pentru </a:t>
            </a:r>
          </a:p>
          <a:p>
            <a:pPr lvl="2" algn="just">
              <a:buFont typeface="Arial" pitchFamily="34" charset="0"/>
              <a:buChar char="−"/>
            </a:pPr>
            <a:r>
              <a:rPr lang="ro-RO" altLang="en-US" sz="1400" noProof="0" dirty="0" smtClean="0">
                <a:solidFill>
                  <a:schemeClr val="tx1"/>
                </a:solidFill>
                <a:latin typeface="Times New Roman" pitchFamily="18" charset="0"/>
                <a:cs typeface="Times New Roman" pitchFamily="18" charset="0"/>
              </a:rPr>
              <a:t>construcția/ modernizarea și extinderea spațiului de producție/servicii, inclusiv dotarea și dezvoltarea serviciilor aferente, </a:t>
            </a:r>
            <a:r>
              <a:rPr lang="ro-RO" altLang="en-US" sz="1400" noProof="0" dirty="0" err="1" smtClean="0">
                <a:solidFill>
                  <a:schemeClr val="tx1"/>
                </a:solidFill>
                <a:latin typeface="Times New Roman" pitchFamily="18" charset="0"/>
                <a:cs typeface="Times New Roman" pitchFamily="18" charset="0"/>
              </a:rPr>
              <a:t>inclusin</a:t>
            </a:r>
            <a:r>
              <a:rPr lang="ro-RO" altLang="en-US" sz="1400" noProof="0" dirty="0" smtClean="0">
                <a:solidFill>
                  <a:schemeClr val="tx1"/>
                </a:solidFill>
                <a:latin typeface="Times New Roman" pitchFamily="18" charset="0"/>
                <a:cs typeface="Times New Roman" pitchFamily="18" charset="0"/>
              </a:rPr>
              <a:t> în domeniul turismului;</a:t>
            </a:r>
          </a:p>
          <a:p>
            <a:pPr lvl="2" algn="just">
              <a:buFont typeface="Arial" pitchFamily="34" charset="0"/>
              <a:buChar char="−"/>
            </a:pPr>
            <a:r>
              <a:rPr lang="ro-RO" altLang="en-US" sz="1400" noProof="0" dirty="0" smtClean="0">
                <a:solidFill>
                  <a:schemeClr val="tx1"/>
                </a:solidFill>
                <a:latin typeface="Times New Roman" pitchFamily="18" charset="0"/>
                <a:cs typeface="Times New Roman" pitchFamily="18" charset="0"/>
              </a:rPr>
              <a:t>crearea/ modernizarea/ extinderea incubatoarelor/ acceleratoarelor de afaceri, inclusiv dotare și servicii aferente;</a:t>
            </a:r>
          </a:p>
          <a:p>
            <a:pPr lvl="2" algn="just">
              <a:buFont typeface="Arial" pitchFamily="34" charset="0"/>
              <a:buChar char="−"/>
            </a:pPr>
            <a:endParaRPr lang="ro-RO" altLang="en-US" sz="800" noProof="0" dirty="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1800" noProof="0" dirty="0" smtClean="0">
                <a:solidFill>
                  <a:schemeClr val="tx1"/>
                </a:solidFill>
                <a:latin typeface="Times New Roman" pitchFamily="18" charset="0"/>
                <a:cs typeface="Times New Roman" pitchFamily="18" charset="0"/>
              </a:rPr>
              <a:t>Prin POR se are în vedere utilizarea următoarelor tipuri de instrumente financiare:</a:t>
            </a:r>
          </a:p>
          <a:p>
            <a:pPr lvl="2" algn="just">
              <a:buFont typeface="Arial" pitchFamily="34" charset="0"/>
              <a:buChar char="−"/>
            </a:pPr>
            <a:r>
              <a:rPr lang="ro-RO" altLang="en-US" sz="1400" noProof="0" dirty="0" smtClean="0">
                <a:solidFill>
                  <a:schemeClr val="tx1"/>
                </a:solidFill>
                <a:latin typeface="Times New Roman" pitchFamily="18" charset="0"/>
                <a:cs typeface="Times New Roman" pitchFamily="18" charset="0"/>
              </a:rPr>
              <a:t>instrument de garantare – acordarea de garanții (de până la 80%) firmelor care solicită un credit</a:t>
            </a:r>
          </a:p>
          <a:p>
            <a:pPr lvl="2" algn="just">
              <a:buFont typeface="Arial" pitchFamily="34" charset="0"/>
              <a:buChar char="−"/>
            </a:pPr>
            <a:r>
              <a:rPr lang="ro-RO" altLang="en-US" sz="1400" noProof="0" dirty="0" smtClean="0">
                <a:solidFill>
                  <a:schemeClr val="tx1"/>
                </a:solidFill>
                <a:latin typeface="Times New Roman" pitchFamily="18" charset="0"/>
                <a:cs typeface="Times New Roman" pitchFamily="18" charset="0"/>
              </a:rPr>
              <a:t>credit subvenționat – acordare de credite cu o dobândă mai mică decât dobânda pieței;</a:t>
            </a:r>
          </a:p>
          <a:p>
            <a:pPr lvl="1" algn="just">
              <a:buFont typeface="Arial" pitchFamily="34" charset="0"/>
              <a:buChar char="−"/>
            </a:pPr>
            <a:endParaRPr lang="ro-RO" altLang="en-US" sz="800" noProof="0" dirty="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1800" noProof="0" dirty="0" smtClean="0">
                <a:solidFill>
                  <a:schemeClr val="tx1"/>
                </a:solidFill>
                <a:latin typeface="Times New Roman" pitchFamily="18" charset="0"/>
                <a:cs typeface="Times New Roman" pitchFamily="18" charset="0"/>
              </a:rPr>
              <a:t>Bugetul estimat pentru instrumentele financiare este de 200 - 250 mil euro</a:t>
            </a:r>
          </a:p>
          <a:p>
            <a:pPr lvl="1" algn="just">
              <a:buFont typeface="Arial" pitchFamily="34" charset="0"/>
              <a:buChar char="−"/>
            </a:pPr>
            <a:endParaRPr lang="ro-RO" altLang="en-US" sz="800" noProof="0" dirty="0" smtClean="0">
              <a:solidFill>
                <a:schemeClr val="tx1"/>
              </a:solidFill>
              <a:latin typeface="Times New Roman" pitchFamily="18" charset="0"/>
              <a:cs typeface="Times New Roman" pitchFamily="18" charset="0"/>
            </a:endParaRPr>
          </a:p>
          <a:p>
            <a:pPr lvl="1" algn="just">
              <a:buFont typeface="Arial" pitchFamily="34" charset="0"/>
              <a:buChar char="−"/>
            </a:pPr>
            <a:r>
              <a:rPr lang="ro-RO" altLang="en-US" sz="1800" noProof="0" dirty="0" smtClean="0">
                <a:solidFill>
                  <a:schemeClr val="tx1"/>
                </a:solidFill>
                <a:latin typeface="Times New Roman" pitchFamily="18" charset="0"/>
                <a:cs typeface="Times New Roman" pitchFamily="18" charset="0"/>
              </a:rPr>
              <a:t>Rezultat estimat: </a:t>
            </a:r>
          </a:p>
          <a:p>
            <a:pPr lvl="2" algn="just">
              <a:buFont typeface="Arial" pitchFamily="34" charset="0"/>
              <a:buChar char="−"/>
            </a:pPr>
            <a:r>
              <a:rPr lang="ro-RO" altLang="en-US" sz="1400" noProof="0" dirty="0" smtClean="0">
                <a:solidFill>
                  <a:schemeClr val="tx1"/>
                </a:solidFill>
                <a:latin typeface="Times New Roman" pitchFamily="18" charset="0"/>
                <a:cs typeface="Times New Roman" pitchFamily="18" charset="0"/>
              </a:rPr>
              <a:t>2.500 întreprinderi sprijinite</a:t>
            </a:r>
          </a:p>
          <a:p>
            <a:pPr lvl="2" algn="just">
              <a:buFontTx/>
              <a:buNone/>
            </a:pPr>
            <a:endParaRPr lang="ro-RO" altLang="en-US" sz="1400" noProof="0" dirty="0" smtClean="0">
              <a:solidFill>
                <a:schemeClr val="tx1"/>
              </a:solidFill>
              <a:latin typeface="Times New Roman" pitchFamily="18" charset="0"/>
              <a:cs typeface="Times New Roman" pitchFamily="18" charset="0"/>
            </a:endParaRPr>
          </a:p>
        </p:txBody>
      </p:sp>
      <p:sp>
        <p:nvSpPr>
          <p:cNvPr id="26628" name="Slide Number Placeholder 1"/>
          <p:cNvSpPr>
            <a:spLocks noGrp="1"/>
          </p:cNvSpPr>
          <p:nvPr>
            <p:ph type="sldNum" sz="quarter" idx="12"/>
          </p:nvPr>
        </p:nvSpPr>
        <p:spPr>
          <a:noFill/>
        </p:spPr>
        <p:txBody>
          <a:bodyPr/>
          <a:lstStyle/>
          <a:p>
            <a:fld id="{008B1A94-0C94-4505-A812-CDB583CE393D}" type="slidenum">
              <a:rPr lang="en-US" altLang="ro-RO" smtClean="0"/>
              <a:pPr/>
              <a:t>30</a:t>
            </a:fld>
            <a:endParaRPr lang="en-US" altLang="ro-RO" smtClean="0"/>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8915400" cy="5715000"/>
          </a:xfrm>
        </p:spPr>
        <p:txBody>
          <a:bodyPr>
            <a:normAutofit fontScale="70000" lnSpcReduction="20000"/>
          </a:bodyPr>
          <a:lstStyle/>
          <a:p>
            <a:r>
              <a:rPr lang="ro-RO" dirty="0" smtClean="0">
                <a:latin typeface="Times New Roman" pitchFamily="18" charset="0"/>
                <a:cs typeface="Times New Roman" pitchFamily="18" charset="0"/>
              </a:rPr>
              <a:t>POR</a:t>
            </a:r>
          </a:p>
          <a:p>
            <a:pPr lvl="1"/>
            <a:r>
              <a:rPr lang="ro-RO" dirty="0" smtClean="0">
                <a:latin typeface="Times New Roman" pitchFamily="18" charset="0"/>
                <a:cs typeface="Times New Roman" pitchFamily="18" charset="0"/>
              </a:rPr>
              <a:t>Data estimata aprobare iunie 2015</a:t>
            </a:r>
          </a:p>
          <a:p>
            <a:pPr lvl="1"/>
            <a:r>
              <a:rPr lang="ro-RO" dirty="0" smtClean="0">
                <a:latin typeface="Times New Roman" pitchFamily="18" charset="0"/>
                <a:cs typeface="Times New Roman" pitchFamily="18" charset="0"/>
              </a:rPr>
              <a:t>Data estimata depunere proiecte POR sept 2015</a:t>
            </a:r>
            <a:endParaRPr lang="en-US" dirty="0" smtClean="0">
              <a:latin typeface="Times New Roman" pitchFamily="18" charset="0"/>
              <a:cs typeface="Times New Roman" pitchFamily="18" charset="0"/>
            </a:endParaRPr>
          </a:p>
          <a:p>
            <a:pPr lvl="1"/>
            <a:endParaRPr lang="ro-RO"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Legislație unitara – achiziții publice</a:t>
            </a:r>
            <a:endParaRPr lang="en-US" dirty="0" smtClean="0">
              <a:latin typeface="Times New Roman" pitchFamily="18" charset="0"/>
              <a:cs typeface="Times New Roman" pitchFamily="18" charset="0"/>
            </a:endParaRPr>
          </a:p>
          <a:p>
            <a:endParaRPr lang="ro-RO"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Micșorarea termenelor pe proceduri astfel încât distanta din momentul in</a:t>
            </a:r>
            <a:r>
              <a:rPr lang="en-US"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care se realizează un proiect</a:t>
            </a:r>
            <a:r>
              <a:rPr lang="en-US"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si pan</a:t>
            </a:r>
            <a:r>
              <a:rPr lang="en-US" dirty="0" smtClean="0">
                <a:latin typeface="Times New Roman" pitchFamily="18" charset="0"/>
                <a:cs typeface="Times New Roman" pitchFamily="18" charset="0"/>
              </a:rPr>
              <a:t>a</a:t>
            </a:r>
            <a:r>
              <a:rPr lang="ro-RO" dirty="0" smtClean="0">
                <a:latin typeface="Times New Roman" pitchFamily="18" charset="0"/>
                <a:cs typeface="Times New Roman" pitchFamily="18" charset="0"/>
              </a:rPr>
              <a:t> se aplica să f</a:t>
            </a:r>
            <a:r>
              <a:rPr lang="en-US" dirty="0" err="1" smtClean="0">
                <a:latin typeface="Times New Roman" pitchFamily="18" charset="0"/>
                <a:cs typeface="Times New Roman" pitchFamily="18" charset="0"/>
              </a:rPr>
              <a:t>ie</a:t>
            </a:r>
            <a:r>
              <a:rPr lang="ro-RO" dirty="0" smtClean="0">
                <a:latin typeface="Times New Roman" pitchFamily="18" charset="0"/>
                <a:cs typeface="Times New Roman" pitchFamily="18" charset="0"/>
              </a:rPr>
              <a:t> cat mai scurta</a:t>
            </a:r>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algn="just"/>
            <a:r>
              <a:rPr lang="ro-RO" dirty="0" smtClean="0">
                <a:latin typeface="Times New Roman" pitchFamily="18" charset="0"/>
                <a:cs typeface="Times New Roman" pitchFamily="18" charset="0"/>
              </a:rPr>
              <a:t>Perioada mare de timp</a:t>
            </a:r>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Proceduri – </a:t>
            </a:r>
            <a:r>
              <a:rPr lang="en-US" dirty="0" err="1" smtClean="0">
                <a:latin typeface="Times New Roman" pitchFamily="18" charset="0"/>
                <a:cs typeface="Times New Roman" pitchFamily="18" charset="0"/>
              </a:rPr>
              <a:t>stabilitatea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reglemetarilor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parcursul</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implementarii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proiectelor</a:t>
            </a:r>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en-US" dirty="0" err="1" smtClean="0">
                <a:latin typeface="Times New Roman" pitchFamily="18" charset="0"/>
                <a:cs typeface="Times New Roman" pitchFamily="18" charset="0"/>
              </a:rPr>
              <a:t>Responsabilizarea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controlului</a:t>
            </a:r>
            <a:endParaRPr lang="en-US" dirty="0" smtClean="0">
              <a:latin typeface="Times New Roman" pitchFamily="18" charset="0"/>
              <a:cs typeface="Times New Roman" pitchFamily="18" charset="0"/>
            </a:endParaRPr>
          </a:p>
          <a:p>
            <a:pPr algn="just"/>
            <a:endParaRPr lang="ro-RO" dirty="0" smtClean="0">
              <a:latin typeface="Times New Roman" pitchFamily="18" charset="0"/>
              <a:cs typeface="Times New Roman" pitchFamily="18" charset="0"/>
            </a:endParaRPr>
          </a:p>
          <a:p>
            <a:pPr algn="just"/>
            <a:r>
              <a:rPr lang="ro-RO" dirty="0" smtClean="0">
                <a:latin typeface="Times New Roman" pitchFamily="18" charset="0"/>
                <a:cs typeface="Times New Roman" pitchFamily="18" charset="0"/>
              </a:rPr>
              <a:t>Preluarea mecanica a unor impuneri europene fără a se tine seama de specificul local</a:t>
            </a:r>
          </a:p>
          <a:p>
            <a:pPr lvl="1" algn="just"/>
            <a:r>
              <a:rPr lang="ro-RO" dirty="0" smtClean="0">
                <a:latin typeface="Times New Roman" pitchFamily="18" charset="0"/>
                <a:cs typeface="Times New Roman" pitchFamily="18" charset="0"/>
              </a:rPr>
              <a:t>Evoluția numărului de locuitori</a:t>
            </a:r>
          </a:p>
          <a:p>
            <a:pPr lvl="1" algn="just"/>
            <a:r>
              <a:rPr lang="ro-RO" dirty="0" smtClean="0">
                <a:latin typeface="Times New Roman" pitchFamily="18" charset="0"/>
                <a:cs typeface="Times New Roman" pitchFamily="18" charset="0"/>
              </a:rPr>
              <a:t>Acoperire financiara</a:t>
            </a:r>
          </a:p>
          <a:p>
            <a:pPr lvl="1" algn="just"/>
            <a:r>
              <a:rPr lang="en-US" dirty="0" err="1" smtClean="0">
                <a:latin typeface="Times New Roman" pitchFamily="18" charset="0"/>
                <a:cs typeface="Times New Roman" pitchFamily="18" charset="0"/>
              </a:rPr>
              <a:t>Evolutia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incasarilor</a:t>
            </a:r>
            <a:r>
              <a:rPr lang="en-US"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si utilizarea acestora</a:t>
            </a:r>
          </a:p>
          <a:p>
            <a:endParaRPr lang="ro-RO" dirty="0" smtClean="0">
              <a:latin typeface="Times New Roman" pitchFamily="18" charset="0"/>
              <a:cs typeface="Times New Roman" pitchFamily="18" charset="0"/>
            </a:endParaRPr>
          </a:p>
          <a:p>
            <a:endParaRPr lang="ro-RO" dirty="0">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a:r>
              <a:rPr lang="en-US" dirty="0" err="1" smtClean="0">
                <a:latin typeface="Times New Roman" pitchFamily="18" charset="0"/>
                <a:cs typeface="Times New Roman" pitchFamily="18" charset="0"/>
              </a:rPr>
              <a:t>Solutii</a:t>
            </a:r>
            <a:r>
              <a:rPr lang="en-US"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AMR</a:t>
            </a:r>
            <a:endParaRPr lang="ro-RO"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cstate="print"/>
          <a:srcRect/>
          <a:stretch>
            <a:fillRect/>
          </a:stretch>
        </p:blipFill>
        <p:spPr>
          <a:xfrm>
            <a:off x="533400" y="609600"/>
            <a:ext cx="7761287" cy="52895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a:r>
              <a:rPr lang="ro-RO" sz="4000" b="1" noProof="0" dirty="0" smtClean="0">
                <a:solidFill>
                  <a:schemeClr val="tx1"/>
                </a:solidFill>
                <a:latin typeface="Times New Roman" pitchFamily="18" charset="0"/>
                <a:cs typeface="Times New Roman" pitchFamily="18" charset="0"/>
              </a:rPr>
              <a:t>Sistemul urban Brăila – Galați</a:t>
            </a:r>
            <a:endParaRPr lang="ro-RO" sz="4000" b="1" noProof="0" dirty="0">
              <a:solidFill>
                <a:schemeClr val="tx1"/>
              </a:solidFill>
              <a:latin typeface="Times New Roman" pitchFamily="18" charset="0"/>
              <a:cs typeface="Times New Roman" pitchFamily="18" charset="0"/>
            </a:endParaRPr>
          </a:p>
        </p:txBody>
      </p:sp>
      <p:sp>
        <p:nvSpPr>
          <p:cNvPr id="102403" name="Rectangle 3"/>
          <p:cNvSpPr>
            <a:spLocks noGrp="1" noChangeArrowheads="1"/>
          </p:cNvSpPr>
          <p:nvPr>
            <p:ph type="body" idx="1"/>
          </p:nvPr>
        </p:nvSpPr>
        <p:spPr>
          <a:xfrm>
            <a:off x="152400" y="1524000"/>
            <a:ext cx="3657600" cy="4800600"/>
          </a:xfrm>
        </p:spPr>
        <p:txBody>
          <a:bodyPr/>
          <a:lstStyle/>
          <a:p>
            <a:pPr marL="177800" indent="-177800" algn="just">
              <a:lnSpc>
                <a:spcPct val="80000"/>
              </a:lnSpc>
            </a:pPr>
            <a:r>
              <a:rPr lang="ro-RO" sz="2000" noProof="0" smtClean="0">
                <a:solidFill>
                  <a:schemeClr val="tx1"/>
                </a:solidFill>
                <a:latin typeface="Times New Roman" pitchFamily="18" charset="0"/>
                <a:cs typeface="Times New Roman" pitchFamily="18" charset="0"/>
              </a:rPr>
              <a:t>Cel mai important </a:t>
            </a:r>
            <a:r>
              <a:rPr lang="ro-RO" sz="2000" b="1" noProof="0" smtClean="0">
                <a:solidFill>
                  <a:schemeClr val="tx1"/>
                </a:solidFill>
                <a:latin typeface="Times New Roman" pitchFamily="18" charset="0"/>
                <a:cs typeface="Times New Roman" pitchFamily="18" charset="0"/>
              </a:rPr>
              <a:t>sistem urban şi intermodal</a:t>
            </a:r>
            <a:r>
              <a:rPr lang="ro-RO" sz="2000" noProof="0" smtClean="0">
                <a:solidFill>
                  <a:schemeClr val="tx1"/>
                </a:solidFill>
                <a:latin typeface="Times New Roman" pitchFamily="18" charset="0"/>
                <a:cs typeface="Times New Roman" pitchFamily="18" charset="0"/>
              </a:rPr>
              <a:t> de la graniţa de est a Uniunii Europene cu Ucraina si Moldova </a:t>
            </a:r>
          </a:p>
          <a:p>
            <a:pPr marL="177800" indent="-177800" algn="just">
              <a:lnSpc>
                <a:spcPct val="80000"/>
              </a:lnSpc>
            </a:pPr>
            <a:endParaRPr lang="ro-RO" sz="2000" noProof="0" smtClean="0">
              <a:solidFill>
                <a:schemeClr val="tx1"/>
              </a:solidFill>
              <a:latin typeface="Times New Roman" pitchFamily="18" charset="0"/>
              <a:cs typeface="Times New Roman" pitchFamily="18" charset="0"/>
            </a:endParaRPr>
          </a:p>
          <a:p>
            <a:pPr marL="177800" indent="-177800">
              <a:lnSpc>
                <a:spcPct val="80000"/>
              </a:lnSpc>
            </a:pPr>
            <a:r>
              <a:rPr lang="ro-RO" sz="2000" noProof="0" smtClean="0">
                <a:solidFill>
                  <a:schemeClr val="tx1"/>
                </a:solidFill>
                <a:latin typeface="Times New Roman" pitchFamily="18" charset="0"/>
                <a:cs typeface="Times New Roman" pitchFamily="18" charset="0"/>
              </a:rPr>
              <a:t>Sistem urban important pentru rolurile României în Balcani şi în relaţia Marea Baltică – Marea Neagră;</a:t>
            </a:r>
          </a:p>
          <a:p>
            <a:pPr marL="177800" indent="-177800">
              <a:lnSpc>
                <a:spcPct val="80000"/>
              </a:lnSpc>
            </a:pPr>
            <a:endParaRPr lang="ro-RO" sz="2000" noProof="0" smtClean="0">
              <a:solidFill>
                <a:schemeClr val="tx1"/>
              </a:solidFill>
              <a:latin typeface="Times New Roman" pitchFamily="18" charset="0"/>
              <a:cs typeface="Times New Roman" pitchFamily="18" charset="0"/>
            </a:endParaRPr>
          </a:p>
          <a:p>
            <a:pPr marL="177800" indent="-177800">
              <a:lnSpc>
                <a:spcPct val="80000"/>
              </a:lnSpc>
            </a:pPr>
            <a:r>
              <a:rPr lang="ro-RO" sz="2000" b="1" noProof="0" smtClean="0">
                <a:solidFill>
                  <a:schemeClr val="tx1"/>
                </a:solidFill>
                <a:latin typeface="Times New Roman" pitchFamily="18" charset="0"/>
                <a:cs typeface="Times New Roman" pitchFamily="18" charset="0"/>
              </a:rPr>
              <a:t>A doua zonă metropolitană</a:t>
            </a:r>
            <a:r>
              <a:rPr lang="ro-RO" sz="2000" noProof="0" smtClean="0">
                <a:solidFill>
                  <a:schemeClr val="tx1"/>
                </a:solidFill>
                <a:latin typeface="Times New Roman" pitchFamily="18" charset="0"/>
                <a:cs typeface="Times New Roman" pitchFamily="18" charset="0"/>
              </a:rPr>
              <a:t> a României</a:t>
            </a:r>
          </a:p>
          <a:p>
            <a:pPr marL="177800" indent="-177800">
              <a:lnSpc>
                <a:spcPct val="80000"/>
              </a:lnSpc>
            </a:pPr>
            <a:endParaRPr lang="ro-RO" sz="2000" noProof="0" smtClean="0">
              <a:solidFill>
                <a:schemeClr val="tx1"/>
              </a:solidFill>
              <a:latin typeface="Times New Roman" pitchFamily="18" charset="0"/>
              <a:cs typeface="Times New Roman" pitchFamily="18" charset="0"/>
            </a:endParaRPr>
          </a:p>
          <a:p>
            <a:pPr marL="177800" indent="-177800">
              <a:lnSpc>
                <a:spcPct val="80000"/>
              </a:lnSpc>
            </a:pPr>
            <a:r>
              <a:rPr lang="ro-RO" sz="2000" noProof="0" smtClean="0">
                <a:solidFill>
                  <a:schemeClr val="tx1"/>
                </a:solidFill>
                <a:latin typeface="Times New Roman" pitchFamily="18" charset="0"/>
                <a:cs typeface="Times New Roman" pitchFamily="18" charset="0"/>
              </a:rPr>
              <a:t>Important sistem de </a:t>
            </a:r>
            <a:r>
              <a:rPr lang="ro-RO" sz="2000" b="1" noProof="0" smtClean="0">
                <a:solidFill>
                  <a:schemeClr val="tx1"/>
                </a:solidFill>
                <a:latin typeface="Times New Roman" pitchFamily="18" charset="0"/>
                <a:cs typeface="Times New Roman" pitchFamily="18" charset="0"/>
              </a:rPr>
              <a:t>porturi fluviale</a:t>
            </a:r>
            <a:r>
              <a:rPr lang="ro-RO" sz="2000" noProof="0" smtClean="0">
                <a:solidFill>
                  <a:schemeClr val="tx1"/>
                </a:solidFill>
                <a:latin typeface="Times New Roman" pitchFamily="18" charset="0"/>
                <a:cs typeface="Times New Roman" pitchFamily="18" charset="0"/>
              </a:rPr>
              <a:t> - Dunărea de Jos</a:t>
            </a:r>
          </a:p>
          <a:p>
            <a:pPr marL="177800" indent="-177800" algn="just">
              <a:lnSpc>
                <a:spcPct val="80000"/>
              </a:lnSpc>
            </a:pPr>
            <a:endParaRPr lang="ro-RO" sz="2000" noProof="0">
              <a:solidFill>
                <a:schemeClr val="tx1"/>
              </a:solidFill>
              <a:latin typeface="Times New Roman" pitchFamily="18" charset="0"/>
              <a:cs typeface="Times New Roman" pitchFamily="18" charset="0"/>
            </a:endParaRPr>
          </a:p>
        </p:txBody>
      </p:sp>
      <p:pic>
        <p:nvPicPr>
          <p:cNvPr id="102404" name="Picture 4"/>
          <p:cNvPicPr>
            <a:picLocks noChangeAspect="1" noChangeArrowheads="1"/>
          </p:cNvPicPr>
          <p:nvPr/>
        </p:nvPicPr>
        <p:blipFill>
          <a:blip r:embed="rId2" cstate="print"/>
          <a:srcRect/>
          <a:stretch>
            <a:fillRect/>
          </a:stretch>
        </p:blipFill>
        <p:spPr bwMode="auto">
          <a:xfrm>
            <a:off x="3867150" y="1447800"/>
            <a:ext cx="5276850" cy="4943475"/>
          </a:xfrm>
          <a:prstGeom prst="rect">
            <a:avLst/>
          </a:prstGeom>
          <a:noFill/>
          <a:ln w="9525">
            <a:noFill/>
            <a:miter lim="800000"/>
            <a:headEnd/>
            <a:tailEnd/>
          </a:ln>
          <a:effectLst/>
        </p:spPr>
      </p:pic>
      <p:sp>
        <p:nvSpPr>
          <p:cNvPr id="7169" name="Rectangle 1"/>
          <p:cNvSpPr>
            <a:spLocks noChangeArrowheads="1"/>
          </p:cNvSpPr>
          <p:nvPr/>
        </p:nvSpPr>
        <p:spPr bwMode="auto">
          <a:xfrm>
            <a:off x="3549199" y="6334780"/>
            <a:ext cx="55948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i="1" u="none" strike="noStrike" cap="none" normalizeH="0" baseline="0" dirty="0" smtClean="0">
                <a:ln>
                  <a:noFill/>
                </a:ln>
                <a:solidFill>
                  <a:schemeClr val="tx1"/>
                </a:solidFill>
                <a:effectLst/>
                <a:latin typeface="Arial" pitchFamily="34" charset="0"/>
                <a:ea typeface="SimSun" pitchFamily="2" charset="-122"/>
                <a:cs typeface="Arial" pitchFamily="34" charset="0"/>
              </a:rPr>
              <a:t>Sursa</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Arial" pitchFamily="34" charset="0"/>
                <a:ea typeface="SimSun" pitchFamily="2" charset="-122"/>
                <a:cs typeface="Arial" pitchFamily="34" charset="0"/>
              </a:rPr>
              <a:t>Planul de amenajare a teritoriului zonal - zona periurbana Braila</a:t>
            </a: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81000" y="152400"/>
            <a:ext cx="8229600" cy="1143000"/>
          </a:xfrm>
        </p:spPr>
        <p:txBody>
          <a:bodyPr/>
          <a:lstStyle/>
          <a:p>
            <a:r>
              <a:rPr lang="ro-RO" sz="4000" b="1" noProof="0" dirty="0" smtClean="0">
                <a:solidFill>
                  <a:schemeClr val="tx1"/>
                </a:solidFill>
                <a:latin typeface="Times New Roman" pitchFamily="18" charset="0"/>
                <a:cs typeface="Times New Roman" pitchFamily="18" charset="0"/>
              </a:rPr>
              <a:t>Sistemul urban Brăila – Galați</a:t>
            </a:r>
            <a:endParaRPr lang="ro-RO" sz="4000" b="1" noProof="0" dirty="0">
              <a:solidFill>
                <a:schemeClr val="tx1"/>
              </a:solidFill>
              <a:latin typeface="Times New Roman" pitchFamily="18" charset="0"/>
              <a:cs typeface="Times New Roman" pitchFamily="18" charset="0"/>
            </a:endParaRPr>
          </a:p>
        </p:txBody>
      </p:sp>
      <p:sp>
        <p:nvSpPr>
          <p:cNvPr id="103427" name="Rectangle 3"/>
          <p:cNvSpPr>
            <a:spLocks noGrp="1" noChangeArrowheads="1"/>
          </p:cNvSpPr>
          <p:nvPr>
            <p:ph type="body" idx="1"/>
          </p:nvPr>
        </p:nvSpPr>
        <p:spPr>
          <a:xfrm>
            <a:off x="152400" y="1447800"/>
            <a:ext cx="4953000" cy="4830763"/>
          </a:xfrm>
        </p:spPr>
        <p:txBody>
          <a:bodyPr>
            <a:normAutofit/>
          </a:bodyPr>
          <a:lstStyle/>
          <a:p>
            <a:pPr marL="0" indent="0">
              <a:lnSpc>
                <a:spcPct val="90000"/>
              </a:lnSpc>
              <a:buFontTx/>
              <a:buNone/>
            </a:pPr>
            <a:r>
              <a:rPr lang="ro-RO" sz="2400" noProof="0" smtClean="0">
                <a:solidFill>
                  <a:schemeClr val="tx1"/>
                </a:solidFill>
                <a:latin typeface="Times New Roman" pitchFamily="18" charset="0"/>
                <a:cs typeface="Times New Roman" pitchFamily="18" charset="0"/>
              </a:rPr>
              <a:t>Componenţa zonei :</a:t>
            </a:r>
          </a:p>
          <a:p>
            <a:pPr marL="0" indent="0">
              <a:lnSpc>
                <a:spcPct val="90000"/>
              </a:lnSpc>
              <a:buFontTx/>
              <a:buNone/>
            </a:pPr>
            <a:r>
              <a:rPr lang="ro-RO" sz="2400" noProof="0" smtClean="0">
                <a:solidFill>
                  <a:schemeClr val="tx1"/>
                </a:solidFill>
                <a:latin typeface="Times New Roman" pitchFamily="18" charset="0"/>
                <a:cs typeface="Times New Roman" pitchFamily="18" charset="0"/>
              </a:rPr>
              <a:t>- 20 unităţi teritorial-administrative</a:t>
            </a:r>
          </a:p>
          <a:p>
            <a:pPr marL="0" indent="0">
              <a:lnSpc>
                <a:spcPct val="90000"/>
              </a:lnSpc>
              <a:buFontTx/>
              <a:buNone/>
            </a:pPr>
            <a:endParaRPr lang="ro-RO" sz="1000" noProof="0" smtClean="0">
              <a:solidFill>
                <a:schemeClr val="tx1"/>
              </a:solidFill>
              <a:latin typeface="Times New Roman" pitchFamily="18" charset="0"/>
              <a:cs typeface="Times New Roman" pitchFamily="18" charset="0"/>
            </a:endParaRPr>
          </a:p>
          <a:p>
            <a:pPr marL="0" indent="0">
              <a:lnSpc>
                <a:spcPct val="90000"/>
              </a:lnSpc>
              <a:buFontTx/>
              <a:buNone/>
            </a:pPr>
            <a:endParaRPr lang="ro-RO" sz="100" b="1" noProof="0" smtClean="0">
              <a:solidFill>
                <a:schemeClr val="tx1"/>
              </a:solidFill>
              <a:latin typeface="Times New Roman" pitchFamily="18" charset="0"/>
              <a:cs typeface="Times New Roman" pitchFamily="18" charset="0"/>
            </a:endParaRPr>
          </a:p>
          <a:p>
            <a:pPr lvl="1">
              <a:lnSpc>
                <a:spcPct val="90000"/>
              </a:lnSpc>
            </a:pPr>
            <a:r>
              <a:rPr lang="ro-RO" sz="2000" noProof="0" smtClean="0">
                <a:solidFill>
                  <a:schemeClr val="tx1"/>
                </a:solidFill>
                <a:latin typeface="Times New Roman" pitchFamily="18" charset="0"/>
                <a:cs typeface="Times New Roman" pitchFamily="18" charset="0"/>
              </a:rPr>
              <a:t> municipiul Brăila</a:t>
            </a:r>
          </a:p>
          <a:p>
            <a:pPr lvl="1">
              <a:lnSpc>
                <a:spcPct val="90000"/>
              </a:lnSpc>
            </a:pPr>
            <a:endParaRPr lang="ro-RO" sz="1000" noProof="0" smtClean="0">
              <a:solidFill>
                <a:schemeClr val="tx1"/>
              </a:solidFill>
              <a:latin typeface="Times New Roman" pitchFamily="18" charset="0"/>
              <a:cs typeface="Times New Roman" pitchFamily="18" charset="0"/>
            </a:endParaRPr>
          </a:p>
          <a:p>
            <a:pPr lvl="1">
              <a:lnSpc>
                <a:spcPct val="90000"/>
              </a:lnSpc>
            </a:pPr>
            <a:r>
              <a:rPr lang="ro-RO" sz="2000" noProof="0" smtClean="0">
                <a:solidFill>
                  <a:schemeClr val="tx1"/>
                </a:solidFill>
                <a:latin typeface="Times New Roman" pitchFamily="18" charset="0"/>
                <a:cs typeface="Times New Roman" pitchFamily="18" charset="0"/>
              </a:rPr>
              <a:t> municipiul Galaţi </a:t>
            </a:r>
          </a:p>
          <a:p>
            <a:pPr lvl="1">
              <a:lnSpc>
                <a:spcPct val="90000"/>
              </a:lnSpc>
            </a:pPr>
            <a:endParaRPr lang="ro-RO" sz="900" noProof="0" smtClean="0">
              <a:solidFill>
                <a:schemeClr val="tx1"/>
              </a:solidFill>
              <a:latin typeface="Times New Roman" pitchFamily="18" charset="0"/>
              <a:cs typeface="Times New Roman" pitchFamily="18" charset="0"/>
            </a:endParaRPr>
          </a:p>
          <a:p>
            <a:pPr lvl="1">
              <a:lnSpc>
                <a:spcPct val="90000"/>
              </a:lnSpc>
            </a:pPr>
            <a:r>
              <a:rPr lang="ro-RO" sz="2000" noProof="0" smtClean="0">
                <a:solidFill>
                  <a:schemeClr val="tx1"/>
                </a:solidFill>
                <a:latin typeface="Times New Roman" pitchFamily="18" charset="0"/>
                <a:cs typeface="Times New Roman" pitchFamily="18" charset="0"/>
              </a:rPr>
              <a:t> oraşul Măcin  </a:t>
            </a:r>
          </a:p>
          <a:p>
            <a:pPr lvl="1">
              <a:lnSpc>
                <a:spcPct val="90000"/>
              </a:lnSpc>
            </a:pPr>
            <a:endParaRPr lang="ro-RO" sz="900" noProof="0" smtClean="0">
              <a:solidFill>
                <a:schemeClr val="tx1"/>
              </a:solidFill>
              <a:latin typeface="Times New Roman" pitchFamily="18" charset="0"/>
              <a:cs typeface="Times New Roman" pitchFamily="18" charset="0"/>
            </a:endParaRPr>
          </a:p>
          <a:p>
            <a:pPr lvl="1">
              <a:lnSpc>
                <a:spcPct val="90000"/>
              </a:lnSpc>
            </a:pPr>
            <a:r>
              <a:rPr lang="ro-RO" sz="2000" noProof="0" smtClean="0">
                <a:solidFill>
                  <a:schemeClr val="tx1"/>
                </a:solidFill>
                <a:latin typeface="Times New Roman" pitchFamily="18" charset="0"/>
                <a:cs typeface="Times New Roman" pitchFamily="18" charset="0"/>
              </a:rPr>
              <a:t> 17 comune din cele trei judeţe</a:t>
            </a:r>
          </a:p>
          <a:p>
            <a:pPr marL="0" indent="0">
              <a:lnSpc>
                <a:spcPct val="90000"/>
              </a:lnSpc>
              <a:buFontTx/>
              <a:buNone/>
            </a:pPr>
            <a:r>
              <a:rPr lang="ro-RO" sz="2000" b="1" noProof="0" smtClean="0">
                <a:solidFill>
                  <a:schemeClr val="tx1"/>
                </a:solidFill>
                <a:latin typeface="Times New Roman" pitchFamily="18" charset="0"/>
                <a:cs typeface="Times New Roman" pitchFamily="18" charset="0"/>
              </a:rPr>
              <a:t>	</a:t>
            </a:r>
          </a:p>
          <a:p>
            <a:pPr marL="0" indent="0">
              <a:lnSpc>
                <a:spcPct val="90000"/>
              </a:lnSpc>
              <a:buFontTx/>
              <a:buNone/>
            </a:pPr>
            <a:r>
              <a:rPr lang="ro-RO" sz="2000" b="1" noProof="0" smtClean="0">
                <a:solidFill>
                  <a:schemeClr val="tx1"/>
                </a:solidFill>
                <a:latin typeface="Times New Roman" pitchFamily="18" charset="0"/>
                <a:cs typeface="Times New Roman" pitchFamily="18" charset="0"/>
              </a:rPr>
              <a:t> </a:t>
            </a:r>
          </a:p>
          <a:p>
            <a:pPr marL="0" indent="0">
              <a:lnSpc>
                <a:spcPct val="90000"/>
              </a:lnSpc>
              <a:buFontTx/>
              <a:buNone/>
            </a:pPr>
            <a:r>
              <a:rPr lang="ro-RO" sz="2400" b="1" noProof="0" smtClean="0">
                <a:solidFill>
                  <a:schemeClr val="tx1"/>
                </a:solidFill>
                <a:latin typeface="Times New Roman" pitchFamily="18" charset="0"/>
                <a:cs typeface="Times New Roman" pitchFamily="18" charset="0"/>
              </a:rPr>
              <a:t>Populaţie</a:t>
            </a:r>
            <a:r>
              <a:rPr lang="ro-RO" sz="2400" noProof="0" smtClean="0">
                <a:solidFill>
                  <a:schemeClr val="tx1"/>
                </a:solidFill>
                <a:latin typeface="Times New Roman" pitchFamily="18" charset="0"/>
                <a:cs typeface="Times New Roman" pitchFamily="18" charset="0"/>
              </a:rPr>
              <a:t> - Zona Periubană Brăila</a:t>
            </a:r>
            <a:r>
              <a:rPr lang="ro-RO" sz="2400" b="1" noProof="0" smtClean="0">
                <a:solidFill>
                  <a:schemeClr val="tx1"/>
                </a:solidFill>
                <a:latin typeface="Times New Roman" pitchFamily="18" charset="0"/>
                <a:cs typeface="Times New Roman" pitchFamily="18" charset="0"/>
              </a:rPr>
              <a:t> </a:t>
            </a:r>
          </a:p>
          <a:p>
            <a:pPr marL="0" indent="0">
              <a:lnSpc>
                <a:spcPct val="90000"/>
              </a:lnSpc>
              <a:buFontTx/>
              <a:buNone/>
            </a:pPr>
            <a:r>
              <a:rPr lang="ro-RO" sz="2400" b="1" noProof="0" smtClean="0">
                <a:solidFill>
                  <a:schemeClr val="tx1"/>
                </a:solidFill>
                <a:latin typeface="Times New Roman" pitchFamily="18" charset="0"/>
                <a:cs typeface="Times New Roman" pitchFamily="18" charset="0"/>
              </a:rPr>
              <a:t>566.874</a:t>
            </a:r>
            <a:r>
              <a:rPr lang="ro-RO" sz="2400" noProof="0" smtClean="0">
                <a:solidFill>
                  <a:schemeClr val="tx1"/>
                </a:solidFill>
                <a:latin typeface="Times New Roman" pitchFamily="18" charset="0"/>
                <a:cs typeface="Times New Roman" pitchFamily="18" charset="0"/>
              </a:rPr>
              <a:t> locuitori</a:t>
            </a:r>
            <a:endParaRPr lang="ro-RO" sz="2400" noProof="0">
              <a:solidFill>
                <a:schemeClr val="tx1"/>
              </a:solidFill>
              <a:latin typeface="Times New Roman" pitchFamily="18" charset="0"/>
              <a:cs typeface="Times New Roman" pitchFamily="18" charset="0"/>
            </a:endParaRPr>
          </a:p>
        </p:txBody>
      </p:sp>
      <p:pic>
        <p:nvPicPr>
          <p:cNvPr id="103428" name="Picture 4" descr="1"/>
          <p:cNvPicPr>
            <a:picLocks noChangeAspect="1" noChangeArrowheads="1"/>
          </p:cNvPicPr>
          <p:nvPr/>
        </p:nvPicPr>
        <p:blipFill>
          <a:blip r:embed="rId2" cstate="print"/>
          <a:srcRect/>
          <a:stretch>
            <a:fillRect/>
          </a:stretch>
        </p:blipFill>
        <p:spPr bwMode="auto">
          <a:xfrm>
            <a:off x="4876800" y="1066800"/>
            <a:ext cx="4267200" cy="5045075"/>
          </a:xfrm>
          <a:prstGeom prst="rect">
            <a:avLst/>
          </a:prstGeom>
          <a:noFill/>
          <a:ln w="9525">
            <a:noFill/>
            <a:miter lim="800000"/>
            <a:headEnd/>
            <a:tailEnd/>
          </a:ln>
        </p:spPr>
      </p:pic>
      <p:sp>
        <p:nvSpPr>
          <p:cNvPr id="5" name="Rectangle 1"/>
          <p:cNvSpPr>
            <a:spLocks noChangeArrowheads="1"/>
          </p:cNvSpPr>
          <p:nvPr/>
        </p:nvSpPr>
        <p:spPr bwMode="auto">
          <a:xfrm>
            <a:off x="3549199" y="6334780"/>
            <a:ext cx="55948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i="1" u="none" strike="noStrike" cap="none" normalizeH="0" baseline="0" dirty="0" smtClean="0">
                <a:ln>
                  <a:noFill/>
                </a:ln>
                <a:solidFill>
                  <a:schemeClr val="tx1"/>
                </a:solidFill>
                <a:effectLst/>
                <a:latin typeface="Arial" pitchFamily="34" charset="0"/>
                <a:ea typeface="SimSun" pitchFamily="2" charset="-122"/>
                <a:cs typeface="Arial" pitchFamily="34" charset="0"/>
              </a:rPr>
              <a:t>Sursa</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Arial" pitchFamily="34" charset="0"/>
                <a:ea typeface="SimSun" pitchFamily="2" charset="-122"/>
                <a:cs typeface="Arial" pitchFamily="34" charset="0"/>
              </a:rPr>
              <a:t>Planul de amenajare a teritoriului zonal - zona periurbana Braila</a:t>
            </a: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228600"/>
            <a:ext cx="9144000" cy="914400"/>
          </a:xfrm>
        </p:spPr>
        <p:txBody>
          <a:bodyPr/>
          <a:lstStyle/>
          <a:p>
            <a:r>
              <a:rPr lang="ro-RO" sz="2800" b="1" noProof="0" dirty="0" smtClean="0">
                <a:solidFill>
                  <a:schemeClr val="tx1"/>
                </a:solidFill>
                <a:latin typeface="Times New Roman" pitchFamily="18" charset="0"/>
                <a:cs typeface="Times New Roman" pitchFamily="18" charset="0"/>
              </a:rPr>
              <a:t>ELEMENTE DE POTENTIAL ALE DEZVOLTARII</a:t>
            </a:r>
            <a:endParaRPr lang="ro-RO" sz="2800" b="1" noProof="0" dirty="0">
              <a:solidFill>
                <a:schemeClr val="tx1"/>
              </a:solidFill>
              <a:latin typeface="Times New Roman" pitchFamily="18" charset="0"/>
              <a:cs typeface="Times New Roman" pitchFamily="18" charset="0"/>
            </a:endParaRPr>
          </a:p>
        </p:txBody>
      </p:sp>
      <p:sp>
        <p:nvSpPr>
          <p:cNvPr id="104451" name="Rectangle 3"/>
          <p:cNvSpPr>
            <a:spLocks noGrp="1" noChangeArrowheads="1"/>
          </p:cNvSpPr>
          <p:nvPr>
            <p:ph type="body" idx="1"/>
          </p:nvPr>
        </p:nvSpPr>
        <p:spPr>
          <a:xfrm>
            <a:off x="152400" y="1295400"/>
            <a:ext cx="5257800" cy="5334000"/>
          </a:xfrm>
        </p:spPr>
        <p:txBody>
          <a:bodyPr/>
          <a:lstStyle/>
          <a:p>
            <a:pPr>
              <a:lnSpc>
                <a:spcPct val="80000"/>
              </a:lnSpc>
              <a:buClr>
                <a:schemeClr val="tx2"/>
              </a:buClr>
              <a:buFont typeface="Wingdings" pitchFamily="2" charset="2"/>
              <a:buNone/>
            </a:pPr>
            <a:r>
              <a:rPr lang="ro-RO" sz="1800" b="1" noProof="0" smtClean="0">
                <a:solidFill>
                  <a:schemeClr val="tx1"/>
                </a:solidFill>
                <a:latin typeface="Times New Roman" pitchFamily="18" charset="0"/>
                <a:cs typeface="Times New Roman" pitchFamily="18" charset="0"/>
              </a:rPr>
              <a:t>1. Elementele de mediu şi ale cadrului natural</a:t>
            </a:r>
            <a:r>
              <a:rPr lang="ro-RO" sz="1800" noProof="0" smtClean="0">
                <a:solidFill>
                  <a:schemeClr val="tx1"/>
                </a:solidFill>
                <a:latin typeface="Times New Roman" pitchFamily="18" charset="0"/>
                <a:cs typeface="Times New Roman" pitchFamily="18" charset="0"/>
              </a:rPr>
              <a:t> </a:t>
            </a:r>
          </a:p>
          <a:p>
            <a:pPr lvl="1">
              <a:lnSpc>
                <a:spcPct val="80000"/>
              </a:lnSpc>
              <a:buClr>
                <a:schemeClr val="tx2"/>
              </a:buClr>
              <a:buFont typeface="Wingdings" pitchFamily="2" charset="2"/>
              <a:buChar char="Ø"/>
            </a:pPr>
            <a:r>
              <a:rPr lang="ro-RO" sz="1800" b="1" noProof="0" smtClean="0">
                <a:solidFill>
                  <a:schemeClr val="tx1"/>
                </a:solidFill>
                <a:latin typeface="Times New Roman" pitchFamily="18" charset="0"/>
                <a:cs typeface="Times New Roman" pitchFamily="18" charset="0"/>
              </a:rPr>
              <a:t>cursul Dunarii</a:t>
            </a:r>
            <a:r>
              <a:rPr lang="ro-RO" sz="1800" noProof="0" smtClean="0">
                <a:solidFill>
                  <a:schemeClr val="tx1"/>
                </a:solidFill>
                <a:latin typeface="Times New Roman" pitchFamily="18" charset="0"/>
                <a:cs typeface="Times New Roman" pitchFamily="18" charset="0"/>
              </a:rPr>
              <a:t> - dezvoltarea teritoriului</a:t>
            </a:r>
          </a:p>
          <a:p>
            <a:pPr lvl="1">
              <a:lnSpc>
                <a:spcPct val="80000"/>
              </a:lnSpc>
              <a:buClr>
                <a:schemeClr val="tx2"/>
              </a:buClr>
              <a:buFont typeface="Wingdings" pitchFamily="2" charset="2"/>
              <a:buChar char="Ø"/>
            </a:pPr>
            <a:r>
              <a:rPr lang="ro-RO" sz="1800" b="1" noProof="0" smtClean="0">
                <a:solidFill>
                  <a:schemeClr val="tx1"/>
                </a:solidFill>
                <a:latin typeface="Times New Roman" pitchFamily="18" charset="0"/>
                <a:cs typeface="Times New Roman" pitchFamily="18" charset="0"/>
              </a:rPr>
              <a:t>doua porturi maritime</a:t>
            </a:r>
            <a:r>
              <a:rPr lang="ro-RO" sz="1800" noProof="0" smtClean="0">
                <a:solidFill>
                  <a:schemeClr val="tx1"/>
                </a:solidFill>
                <a:latin typeface="Times New Roman" pitchFamily="18" charset="0"/>
                <a:cs typeface="Times New Roman" pitchFamily="18" charset="0"/>
              </a:rPr>
              <a:t> (Braila şi Galati)  şi </a:t>
            </a:r>
            <a:r>
              <a:rPr lang="ro-RO" sz="1800" b="1" noProof="0" smtClean="0">
                <a:solidFill>
                  <a:schemeClr val="tx1"/>
                </a:solidFill>
                <a:latin typeface="Times New Roman" pitchFamily="18" charset="0"/>
                <a:cs typeface="Times New Roman" pitchFamily="18" charset="0"/>
              </a:rPr>
              <a:t>culoarului navigabil fluvialo-maritim </a:t>
            </a:r>
          </a:p>
          <a:p>
            <a:pPr lvl="1">
              <a:lnSpc>
                <a:spcPct val="80000"/>
              </a:lnSpc>
              <a:buClr>
                <a:schemeClr val="tx2"/>
              </a:buClr>
              <a:buFont typeface="Wingdings" pitchFamily="2" charset="2"/>
              <a:buChar char="Ø"/>
            </a:pPr>
            <a:r>
              <a:rPr lang="ro-RO" sz="1800" b="1" noProof="0" smtClean="0">
                <a:solidFill>
                  <a:schemeClr val="tx1"/>
                </a:solidFill>
                <a:latin typeface="Times New Roman" pitchFamily="18" charset="0"/>
                <a:cs typeface="Times New Roman" pitchFamily="18" charset="0"/>
              </a:rPr>
              <a:t>concentrarea celor doi poli urbani</a:t>
            </a:r>
            <a:r>
              <a:rPr lang="ro-RO" sz="1800" noProof="0" smtClean="0">
                <a:solidFill>
                  <a:schemeClr val="tx1"/>
                </a:solidFill>
                <a:latin typeface="Times New Roman" pitchFamily="18" charset="0"/>
                <a:cs typeface="Times New Roman" pitchFamily="18" charset="0"/>
              </a:rPr>
              <a:t> intr-un teritoriu restrans</a:t>
            </a:r>
          </a:p>
          <a:p>
            <a:pPr lvl="1">
              <a:lnSpc>
                <a:spcPct val="80000"/>
              </a:lnSpc>
              <a:buClr>
                <a:schemeClr val="tx2"/>
              </a:buClr>
              <a:buFont typeface="Wingdings" pitchFamily="2" charset="2"/>
              <a:buChar char="Ø"/>
            </a:pPr>
            <a:endParaRPr lang="ro-RO" sz="1800"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None/>
            </a:pPr>
            <a:r>
              <a:rPr lang="ro-RO" sz="1800" b="1" noProof="0" smtClean="0">
                <a:solidFill>
                  <a:schemeClr val="tx1"/>
                </a:solidFill>
                <a:latin typeface="Times New Roman" pitchFamily="18" charset="0"/>
                <a:cs typeface="Times New Roman" pitchFamily="18" charset="0"/>
              </a:rPr>
              <a:t>2. Patrimoniul natural, construit şi peisajul </a:t>
            </a:r>
          </a:p>
          <a:p>
            <a:pPr lvl="1">
              <a:lnSpc>
                <a:spcPct val="80000"/>
              </a:lnSpc>
              <a:buClr>
                <a:schemeClr val="tx2"/>
              </a:buClr>
              <a:buFont typeface="Wingdings" pitchFamily="2" charset="2"/>
              <a:buChar char="Ø"/>
            </a:pPr>
            <a:r>
              <a:rPr lang="ro-RO" sz="1800" b="1" noProof="0" smtClean="0">
                <a:solidFill>
                  <a:schemeClr val="tx1"/>
                </a:solidFill>
                <a:latin typeface="Times New Roman" pitchFamily="18" charset="0"/>
                <a:cs typeface="Times New Roman" pitchFamily="18" charset="0"/>
              </a:rPr>
              <a:t>potenţialul natural si antropic </a:t>
            </a:r>
            <a:r>
              <a:rPr lang="ro-RO" sz="1800" noProof="0" smtClean="0">
                <a:solidFill>
                  <a:schemeClr val="tx1"/>
                </a:solidFill>
                <a:latin typeface="Times New Roman" pitchFamily="18" charset="0"/>
                <a:cs typeface="Times New Roman" pitchFamily="18" charset="0"/>
              </a:rPr>
              <a:t>(Balta Mică a Brăilei, Lunca Dunării, Lacul Sărat, Lacul Brateș, Lunca Siretului)</a:t>
            </a:r>
          </a:p>
          <a:p>
            <a:pPr lvl="1">
              <a:lnSpc>
                <a:spcPct val="80000"/>
              </a:lnSpc>
              <a:buClr>
                <a:schemeClr val="tx2"/>
              </a:buClr>
              <a:buFont typeface="Wingdings" pitchFamily="2" charset="2"/>
              <a:buChar char="Ø"/>
            </a:pPr>
            <a:r>
              <a:rPr lang="ro-RO" sz="1800" b="1" noProof="0" smtClean="0">
                <a:solidFill>
                  <a:schemeClr val="tx1"/>
                </a:solidFill>
                <a:latin typeface="Times New Roman" pitchFamily="18" charset="0"/>
                <a:cs typeface="Times New Roman" pitchFamily="18" charset="0"/>
              </a:rPr>
              <a:t>potenţialul de cooperare</a:t>
            </a:r>
            <a:r>
              <a:rPr lang="ro-RO" sz="1800" noProof="0" smtClean="0">
                <a:solidFill>
                  <a:schemeClr val="tx1"/>
                </a:solidFill>
                <a:latin typeface="Times New Roman" pitchFamily="18" charset="0"/>
                <a:cs typeface="Times New Roman" pitchFamily="18" charset="0"/>
              </a:rPr>
              <a:t> prin integrarea în reţele turistice</a:t>
            </a:r>
          </a:p>
          <a:p>
            <a:pPr>
              <a:lnSpc>
                <a:spcPct val="80000"/>
              </a:lnSpc>
              <a:buClr>
                <a:schemeClr val="tx2"/>
              </a:buClr>
              <a:buFont typeface="Wingdings" pitchFamily="2" charset="2"/>
              <a:buNone/>
            </a:pPr>
            <a:endParaRPr lang="ro-RO" sz="1800"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None/>
            </a:pPr>
            <a:r>
              <a:rPr lang="ro-RO" sz="1800" b="1" noProof="0" smtClean="0">
                <a:solidFill>
                  <a:schemeClr val="tx1"/>
                </a:solidFill>
                <a:latin typeface="Times New Roman" pitchFamily="18" charset="0"/>
                <a:cs typeface="Times New Roman" pitchFamily="18" charset="0"/>
              </a:rPr>
              <a:t>3. Reteaua de localitati </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existenţa celei mai mari aglomerări urbane a României</a:t>
            </a:r>
            <a:endParaRPr lang="ro-RO" sz="1800" noProof="0">
              <a:solidFill>
                <a:schemeClr val="tx1"/>
              </a:solidFill>
              <a:latin typeface="Times New Roman" pitchFamily="18" charset="0"/>
              <a:cs typeface="Times New Roman" pitchFamily="18" charset="0"/>
            </a:endParaRPr>
          </a:p>
        </p:txBody>
      </p:sp>
      <p:pic>
        <p:nvPicPr>
          <p:cNvPr id="104452" name="Picture 4"/>
          <p:cNvPicPr>
            <a:picLocks noChangeAspect="1" noChangeArrowheads="1"/>
          </p:cNvPicPr>
          <p:nvPr/>
        </p:nvPicPr>
        <p:blipFill>
          <a:blip r:embed="rId2" cstate="print"/>
          <a:srcRect/>
          <a:stretch>
            <a:fillRect/>
          </a:stretch>
        </p:blipFill>
        <p:spPr bwMode="auto">
          <a:xfrm>
            <a:off x="5486400" y="1219200"/>
            <a:ext cx="3454400" cy="5314950"/>
          </a:xfrm>
          <a:prstGeom prst="rect">
            <a:avLst/>
          </a:prstGeom>
          <a:noFill/>
          <a:ln w="9525">
            <a:noFill/>
            <a:miter lim="800000"/>
            <a:headEnd/>
            <a:tailEnd/>
          </a:ln>
          <a:effectLst/>
        </p:spPr>
      </p:pic>
      <p:sp>
        <p:nvSpPr>
          <p:cNvPr id="5" name="Rectangle 1"/>
          <p:cNvSpPr>
            <a:spLocks noChangeArrowheads="1"/>
          </p:cNvSpPr>
          <p:nvPr/>
        </p:nvSpPr>
        <p:spPr bwMode="auto">
          <a:xfrm>
            <a:off x="3549199" y="6334780"/>
            <a:ext cx="55948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i="1" u="none" strike="noStrike" cap="none" normalizeH="0" baseline="0" dirty="0" smtClean="0">
                <a:ln>
                  <a:noFill/>
                </a:ln>
                <a:solidFill>
                  <a:schemeClr val="tx1"/>
                </a:solidFill>
                <a:effectLst/>
                <a:latin typeface="Arial" pitchFamily="34" charset="0"/>
                <a:ea typeface="SimSun" pitchFamily="2" charset="-122"/>
                <a:cs typeface="Arial" pitchFamily="34" charset="0"/>
              </a:rPr>
              <a:t>Sursa</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Arial" pitchFamily="34" charset="0"/>
                <a:ea typeface="SimSun" pitchFamily="2" charset="-122"/>
                <a:cs typeface="Arial" pitchFamily="34" charset="0"/>
              </a:rPr>
              <a:t>Planul de amenajare a teritoriului zonal - zona periurbana Braila</a:t>
            </a: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a:xfrm>
            <a:off x="457200" y="457200"/>
            <a:ext cx="8229600" cy="5668963"/>
          </a:xfrm>
        </p:spPr>
        <p:txBody>
          <a:bodyPr/>
          <a:lstStyle/>
          <a:p>
            <a:pPr>
              <a:lnSpc>
                <a:spcPct val="80000"/>
              </a:lnSpc>
              <a:buClr>
                <a:schemeClr val="tx2"/>
              </a:buClr>
              <a:buFont typeface="Wingdings" pitchFamily="2" charset="2"/>
              <a:buNone/>
            </a:pPr>
            <a:r>
              <a:rPr lang="ro-RO" sz="2000" b="1" noProof="0" smtClean="0">
                <a:solidFill>
                  <a:schemeClr val="tx1"/>
                </a:solidFill>
                <a:latin typeface="Times New Roman" pitchFamily="18" charset="0"/>
                <a:cs typeface="Times New Roman" pitchFamily="18" charset="0"/>
              </a:rPr>
              <a:t>4. Infrastructurile tehnice majore</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potential de realizare a unui nod intermodal de transport (rutier, cale ferata, aeroport, navigatie fluviatil-maritima) de marfuri si calatori</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configuratia radiala a sistemului de circulatie auto si C.F. pentru arealul vestic</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existenta unor magistrale de transport - energiei electrice, gaze si produse petroliere</a:t>
            </a:r>
          </a:p>
          <a:p>
            <a:pPr>
              <a:lnSpc>
                <a:spcPct val="80000"/>
              </a:lnSpc>
              <a:buClr>
                <a:schemeClr val="tx2"/>
              </a:buClr>
              <a:buFont typeface="Wingdings" pitchFamily="2" charset="2"/>
              <a:buChar char="q"/>
            </a:pPr>
            <a:endParaRPr lang="ro-RO" sz="1600" b="1"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None/>
            </a:pPr>
            <a:r>
              <a:rPr lang="ro-RO" sz="2000" b="1" noProof="0" smtClean="0">
                <a:solidFill>
                  <a:schemeClr val="tx1"/>
                </a:solidFill>
                <a:latin typeface="Times New Roman" pitchFamily="18" charset="0"/>
                <a:cs typeface="Times New Roman" pitchFamily="18" charset="0"/>
              </a:rPr>
              <a:t>5. Structura Socio - Demografica</a:t>
            </a:r>
            <a:r>
              <a:rPr lang="ro-RO" sz="2000" noProof="0" smtClean="0">
                <a:solidFill>
                  <a:schemeClr val="tx1"/>
                </a:solidFill>
                <a:latin typeface="Times New Roman" pitchFamily="18" charset="0"/>
                <a:cs typeface="Times New Roman" pitchFamily="18" charset="0"/>
              </a:rPr>
              <a:t> </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resurse importante de capital uman cu un bun nivel de pregatire profesionala</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densitatea foarte mare a populatiei </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grad de urbanizare ridicat</a:t>
            </a:r>
          </a:p>
          <a:p>
            <a:pPr>
              <a:lnSpc>
                <a:spcPct val="80000"/>
              </a:lnSpc>
              <a:buClr>
                <a:schemeClr val="tx2"/>
              </a:buClr>
              <a:buFont typeface="Wingdings" pitchFamily="2" charset="2"/>
              <a:buNone/>
            </a:pPr>
            <a:endParaRPr lang="ro-RO" sz="1800" b="1"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None/>
            </a:pPr>
            <a:r>
              <a:rPr lang="ro-RO" sz="2000" b="1" noProof="0" smtClean="0">
                <a:solidFill>
                  <a:schemeClr val="tx1"/>
                </a:solidFill>
                <a:latin typeface="Times New Roman" pitchFamily="18" charset="0"/>
                <a:cs typeface="Times New Roman" pitchFamily="18" charset="0"/>
              </a:rPr>
              <a:t>6. Activitatile economice</a:t>
            </a:r>
            <a:endParaRPr lang="ro-RO" sz="2000" noProof="0" smtClean="0">
              <a:solidFill>
                <a:schemeClr val="tx1"/>
              </a:solidFill>
              <a:latin typeface="Times New Roman" pitchFamily="18" charset="0"/>
              <a:cs typeface="Times New Roman" pitchFamily="18" charset="0"/>
            </a:endParaRP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existenta bazei pentru activitati industriale</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existenta potentialului agricol</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statutul potential de Poartă Estică a Uniunii Europene</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potential turistic</a:t>
            </a:r>
          </a:p>
          <a:p>
            <a:pPr lvl="1">
              <a:lnSpc>
                <a:spcPct val="80000"/>
              </a:lnSpc>
              <a:buClr>
                <a:schemeClr val="tx2"/>
              </a:buClr>
              <a:buFont typeface="Wingdings" pitchFamily="2" charset="2"/>
              <a:buChar char="Ø"/>
            </a:pPr>
            <a:r>
              <a:rPr lang="ro-RO" sz="1800" noProof="0" smtClean="0">
                <a:solidFill>
                  <a:schemeClr val="tx1"/>
                </a:solidFill>
                <a:latin typeface="Times New Roman" pitchFamily="18" charset="0"/>
                <a:cs typeface="Times New Roman" pitchFamily="18" charset="0"/>
              </a:rPr>
              <a:t>potential demografic de absorbtie a serviciilor</a:t>
            </a:r>
          </a:p>
          <a:p>
            <a:pPr>
              <a:lnSpc>
                <a:spcPct val="80000"/>
              </a:lnSpc>
            </a:pPr>
            <a:endParaRPr lang="ro-RO" sz="2000" noProof="0">
              <a:solidFill>
                <a:schemeClr val="tx1"/>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152400"/>
            <a:ext cx="8229600" cy="527050"/>
          </a:xfrm>
        </p:spPr>
        <p:txBody>
          <a:bodyPr/>
          <a:lstStyle/>
          <a:p>
            <a:r>
              <a:rPr lang="ro-RO" sz="2800" b="1" noProof="0" smtClean="0">
                <a:solidFill>
                  <a:schemeClr val="tx1"/>
                </a:solidFill>
                <a:latin typeface="Times New Roman" pitchFamily="18" charset="0"/>
                <a:cs typeface="Times New Roman" pitchFamily="18" charset="0"/>
              </a:rPr>
              <a:t>ELEMENTE RESTRICTIVE ALE DEZVOLTARII</a:t>
            </a:r>
            <a:endParaRPr lang="ro-RO" sz="2800" b="1" noProof="0">
              <a:solidFill>
                <a:schemeClr val="tx1"/>
              </a:solidFill>
              <a:latin typeface="Times New Roman" pitchFamily="18" charset="0"/>
              <a:cs typeface="Times New Roman" pitchFamily="18" charset="0"/>
            </a:endParaRPr>
          </a:p>
        </p:txBody>
      </p:sp>
      <p:sp>
        <p:nvSpPr>
          <p:cNvPr id="110595" name="Rectangle 3"/>
          <p:cNvSpPr>
            <a:spLocks noGrp="1" noChangeArrowheads="1"/>
          </p:cNvSpPr>
          <p:nvPr>
            <p:ph type="body" idx="1"/>
          </p:nvPr>
        </p:nvSpPr>
        <p:spPr>
          <a:xfrm>
            <a:off x="152400" y="836613"/>
            <a:ext cx="4724400" cy="6021387"/>
          </a:xfrm>
        </p:spPr>
        <p:txBody>
          <a:bodyPr/>
          <a:lstStyle/>
          <a:p>
            <a:pPr>
              <a:lnSpc>
                <a:spcPct val="80000"/>
              </a:lnSpc>
              <a:buClr>
                <a:schemeClr val="tx2"/>
              </a:buClr>
              <a:buFont typeface="Wingdings" pitchFamily="2" charset="2"/>
              <a:buNone/>
              <a:tabLst>
                <a:tab pos="914400" algn="l"/>
              </a:tabLst>
            </a:pPr>
            <a:endParaRPr lang="ro-RO" sz="1600" b="1"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None/>
              <a:tabLst>
                <a:tab pos="914400" algn="l"/>
              </a:tabLst>
            </a:pPr>
            <a:endParaRPr lang="ro-RO" sz="1600" b="1"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None/>
              <a:tabLst>
                <a:tab pos="914400" algn="l"/>
              </a:tabLst>
            </a:pPr>
            <a:r>
              <a:rPr lang="ro-RO" sz="1600" b="1" noProof="0" smtClean="0">
                <a:solidFill>
                  <a:schemeClr val="tx1"/>
                </a:solidFill>
                <a:latin typeface="Times New Roman" pitchFamily="18" charset="0"/>
                <a:cs typeface="Times New Roman" pitchFamily="18" charset="0"/>
              </a:rPr>
              <a:t>1. </a:t>
            </a:r>
            <a:r>
              <a:rPr lang="ro-RO" sz="1800" b="1" noProof="0" smtClean="0">
                <a:solidFill>
                  <a:schemeClr val="tx1"/>
                </a:solidFill>
                <a:latin typeface="Times New Roman" pitchFamily="18" charset="0"/>
                <a:cs typeface="Times New Roman" pitchFamily="18" charset="0"/>
              </a:rPr>
              <a:t>Elementele de mediu şi ale cadrului natural</a:t>
            </a:r>
            <a:r>
              <a:rPr lang="ro-RO" sz="1800" noProof="0" smtClean="0">
                <a:solidFill>
                  <a:schemeClr val="tx1"/>
                </a:solidFill>
                <a:latin typeface="Times New Roman" pitchFamily="18" charset="0"/>
                <a:cs typeface="Times New Roman" pitchFamily="18" charset="0"/>
              </a:rPr>
              <a:t> </a:t>
            </a:r>
          </a:p>
          <a:p>
            <a:pPr>
              <a:lnSpc>
                <a:spcPct val="80000"/>
              </a:lnSpc>
              <a:buClr>
                <a:schemeClr val="tx2"/>
              </a:buClr>
              <a:buFont typeface="Wingdings" pitchFamily="2" charset="2"/>
              <a:buChar char="Ø"/>
              <a:tabLst>
                <a:tab pos="914400" algn="l"/>
              </a:tabLst>
            </a:pPr>
            <a:r>
              <a:rPr lang="ro-RO" sz="1800" noProof="0" smtClean="0">
                <a:solidFill>
                  <a:schemeClr val="tx1"/>
                </a:solidFill>
                <a:latin typeface="Times New Roman" pitchFamily="18" charset="0"/>
                <a:cs typeface="Times New Roman" pitchFamily="18" charset="0"/>
              </a:rPr>
              <a:t>expunere mare la pericolul </a:t>
            </a:r>
            <a:r>
              <a:rPr lang="ro-RO" sz="1800" b="1" noProof="0" smtClean="0">
                <a:solidFill>
                  <a:schemeClr val="tx1"/>
                </a:solidFill>
                <a:latin typeface="Times New Roman" pitchFamily="18" charset="0"/>
                <a:cs typeface="Times New Roman" pitchFamily="18" charset="0"/>
              </a:rPr>
              <a:t>inundarii</a:t>
            </a:r>
            <a:r>
              <a:rPr lang="ro-RO" sz="1800" noProof="0" smtClean="0">
                <a:solidFill>
                  <a:schemeClr val="tx1"/>
                </a:solidFill>
                <a:latin typeface="Times New Roman" pitchFamily="18" charset="0"/>
                <a:cs typeface="Times New Roman" pitchFamily="18" charset="0"/>
              </a:rPr>
              <a:t> </a:t>
            </a:r>
          </a:p>
          <a:p>
            <a:pPr>
              <a:lnSpc>
                <a:spcPct val="80000"/>
              </a:lnSpc>
              <a:buClr>
                <a:schemeClr val="tx2"/>
              </a:buClr>
              <a:buFont typeface="Wingdings" pitchFamily="2" charset="2"/>
              <a:buChar char="Ø"/>
              <a:tabLst>
                <a:tab pos="914400" algn="l"/>
              </a:tabLst>
            </a:pPr>
            <a:r>
              <a:rPr lang="ro-RO" sz="1800" noProof="0" smtClean="0">
                <a:solidFill>
                  <a:schemeClr val="tx1"/>
                </a:solidFill>
                <a:latin typeface="Times New Roman" pitchFamily="18" charset="0"/>
                <a:cs typeface="Times New Roman" pitchFamily="18" charset="0"/>
              </a:rPr>
              <a:t>adancime mica - apele freatice ale solului</a:t>
            </a:r>
          </a:p>
          <a:p>
            <a:pPr>
              <a:lnSpc>
                <a:spcPct val="80000"/>
              </a:lnSpc>
              <a:buClr>
                <a:schemeClr val="tx2"/>
              </a:buClr>
              <a:buFont typeface="Wingdings" pitchFamily="2" charset="2"/>
              <a:buChar char="Ø"/>
              <a:tabLst>
                <a:tab pos="914400" algn="l"/>
              </a:tabLst>
            </a:pPr>
            <a:r>
              <a:rPr lang="ro-RO" sz="1800" noProof="0" smtClean="0">
                <a:solidFill>
                  <a:schemeClr val="tx1"/>
                </a:solidFill>
                <a:latin typeface="Times New Roman" pitchFamily="18" charset="0"/>
                <a:cs typeface="Times New Roman" pitchFamily="18" charset="0"/>
              </a:rPr>
              <a:t>potential geo-constructiv care face </a:t>
            </a:r>
            <a:r>
              <a:rPr lang="ro-RO" sz="1800" b="1" noProof="0" smtClean="0">
                <a:solidFill>
                  <a:schemeClr val="tx1"/>
                </a:solidFill>
                <a:latin typeface="Times New Roman" pitchFamily="18" charset="0"/>
                <a:cs typeface="Times New Roman" pitchFamily="18" charset="0"/>
              </a:rPr>
              <a:t>dificila şi costisitoare executarea fundarii</a:t>
            </a:r>
            <a:r>
              <a:rPr lang="ro-RO" sz="1800" noProof="0" smtClean="0">
                <a:solidFill>
                  <a:schemeClr val="tx1"/>
                </a:solidFill>
                <a:latin typeface="Times New Roman" pitchFamily="18" charset="0"/>
                <a:cs typeface="Times New Roman" pitchFamily="18" charset="0"/>
              </a:rPr>
              <a:t> unor viitoare constructii</a:t>
            </a:r>
          </a:p>
          <a:p>
            <a:pPr>
              <a:lnSpc>
                <a:spcPct val="80000"/>
              </a:lnSpc>
              <a:buClr>
                <a:schemeClr val="tx2"/>
              </a:buClr>
              <a:buFont typeface="Wingdings" pitchFamily="2" charset="2"/>
              <a:buChar char="Ø"/>
              <a:tabLst>
                <a:tab pos="914400" algn="l"/>
              </a:tabLst>
            </a:pPr>
            <a:endParaRPr lang="ro-RO" sz="1800"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None/>
              <a:tabLst>
                <a:tab pos="914400" algn="l"/>
              </a:tabLst>
            </a:pPr>
            <a:r>
              <a:rPr lang="ro-RO" sz="1800" b="1" noProof="0" smtClean="0">
                <a:solidFill>
                  <a:schemeClr val="tx1"/>
                </a:solidFill>
                <a:latin typeface="Times New Roman" pitchFamily="18" charset="0"/>
                <a:cs typeface="Times New Roman" pitchFamily="18" charset="0"/>
              </a:rPr>
              <a:t>2. Patrimoniul natural şi construit</a:t>
            </a:r>
            <a:endParaRPr lang="ro-RO" sz="1800"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Char char="Ø"/>
              <a:tabLst>
                <a:tab pos="914400" algn="l"/>
              </a:tabLst>
            </a:pPr>
            <a:r>
              <a:rPr lang="ro-RO" sz="1800" noProof="0" smtClean="0">
                <a:solidFill>
                  <a:schemeClr val="tx1"/>
                </a:solidFill>
                <a:latin typeface="Times New Roman" pitchFamily="18" charset="0"/>
                <a:cs typeface="Times New Roman" pitchFamily="18" charset="0"/>
              </a:rPr>
              <a:t>zona </a:t>
            </a:r>
            <a:r>
              <a:rPr lang="ro-RO" sz="1800" b="1" noProof="0" smtClean="0">
                <a:solidFill>
                  <a:schemeClr val="tx1"/>
                </a:solidFill>
                <a:latin typeface="Times New Roman" pitchFamily="18" charset="0"/>
                <a:cs typeface="Times New Roman" pitchFamily="18" charset="0"/>
              </a:rPr>
              <a:t>nevalorificata</a:t>
            </a:r>
            <a:r>
              <a:rPr lang="ro-RO" sz="1800" noProof="0" smtClean="0">
                <a:solidFill>
                  <a:schemeClr val="tx1"/>
                </a:solidFill>
                <a:latin typeface="Times New Roman" pitchFamily="18" charset="0"/>
                <a:cs typeface="Times New Roman" pitchFamily="18" charset="0"/>
              </a:rPr>
              <a:t> la parametrii maximi ai potentialului natural şi antropic</a:t>
            </a:r>
          </a:p>
          <a:p>
            <a:pPr>
              <a:lnSpc>
                <a:spcPct val="80000"/>
              </a:lnSpc>
              <a:buClr>
                <a:schemeClr val="tx2"/>
              </a:buClr>
              <a:buFont typeface="Wingdings" pitchFamily="2" charset="2"/>
              <a:buChar char="Ø"/>
              <a:tabLst>
                <a:tab pos="914400" algn="l"/>
              </a:tabLst>
            </a:pPr>
            <a:r>
              <a:rPr lang="ro-RO" sz="1800" noProof="0" smtClean="0">
                <a:solidFill>
                  <a:schemeClr val="tx1"/>
                </a:solidFill>
                <a:latin typeface="Times New Roman" pitchFamily="18" charset="0"/>
                <a:cs typeface="Times New Roman" pitchFamily="18" charset="0"/>
              </a:rPr>
              <a:t>disfunctii privind  </a:t>
            </a:r>
            <a:r>
              <a:rPr lang="ro-RO" sz="1800" b="1" noProof="0" smtClean="0">
                <a:solidFill>
                  <a:schemeClr val="tx1"/>
                </a:solidFill>
                <a:latin typeface="Times New Roman" pitchFamily="18" charset="0"/>
                <a:cs typeface="Times New Roman" pitchFamily="18" charset="0"/>
              </a:rPr>
              <a:t>accesibilitatea</a:t>
            </a:r>
            <a:r>
              <a:rPr lang="ro-RO" sz="1800" noProof="0" smtClean="0">
                <a:solidFill>
                  <a:schemeClr val="tx1"/>
                </a:solidFill>
                <a:latin typeface="Times New Roman" pitchFamily="18" charset="0"/>
                <a:cs typeface="Times New Roman" pitchFamily="18" charset="0"/>
              </a:rPr>
              <a:t> în Zonele Naturale Protejate</a:t>
            </a:r>
          </a:p>
          <a:p>
            <a:pPr>
              <a:lnSpc>
                <a:spcPct val="80000"/>
              </a:lnSpc>
              <a:buClr>
                <a:schemeClr val="tx2"/>
              </a:buClr>
              <a:buFont typeface="Wingdings" pitchFamily="2" charset="2"/>
              <a:buNone/>
              <a:tabLst>
                <a:tab pos="914400" algn="l"/>
              </a:tabLst>
            </a:pPr>
            <a:endParaRPr lang="ro-RO" sz="1800" noProof="0" smtClean="0">
              <a:solidFill>
                <a:schemeClr val="tx1"/>
              </a:solidFill>
              <a:latin typeface="Times New Roman" pitchFamily="18" charset="0"/>
              <a:cs typeface="Times New Roman" pitchFamily="18" charset="0"/>
            </a:endParaRPr>
          </a:p>
          <a:p>
            <a:pPr>
              <a:lnSpc>
                <a:spcPct val="80000"/>
              </a:lnSpc>
              <a:buClr>
                <a:schemeClr val="tx2"/>
              </a:buClr>
              <a:buFont typeface="Wingdings" pitchFamily="2" charset="2"/>
              <a:buNone/>
              <a:tabLst>
                <a:tab pos="914400" algn="l"/>
              </a:tabLst>
            </a:pPr>
            <a:r>
              <a:rPr lang="ro-RO" sz="1800" b="1" noProof="0" smtClean="0">
                <a:solidFill>
                  <a:schemeClr val="tx1"/>
                </a:solidFill>
                <a:latin typeface="Times New Roman" pitchFamily="18" charset="0"/>
                <a:cs typeface="Times New Roman" pitchFamily="18" charset="0"/>
              </a:rPr>
              <a:t>3. Reteaua de localitati</a:t>
            </a:r>
            <a:r>
              <a:rPr lang="ro-RO" sz="1800" noProof="0" smtClean="0">
                <a:solidFill>
                  <a:schemeClr val="tx1"/>
                </a:solidFill>
                <a:latin typeface="Times New Roman" pitchFamily="18" charset="0"/>
                <a:cs typeface="Times New Roman" pitchFamily="18" charset="0"/>
              </a:rPr>
              <a:t> </a:t>
            </a:r>
          </a:p>
          <a:p>
            <a:pPr>
              <a:lnSpc>
                <a:spcPct val="80000"/>
              </a:lnSpc>
              <a:buClr>
                <a:schemeClr val="tx2"/>
              </a:buClr>
              <a:buFont typeface="Wingdings" pitchFamily="2" charset="2"/>
              <a:buChar char="Ø"/>
              <a:tabLst>
                <a:tab pos="914400" algn="l"/>
              </a:tabLst>
            </a:pPr>
            <a:r>
              <a:rPr lang="ro-RO" sz="1800" noProof="0" smtClean="0">
                <a:solidFill>
                  <a:schemeClr val="tx1"/>
                </a:solidFill>
                <a:latin typeface="Times New Roman" pitchFamily="18" charset="0"/>
                <a:cs typeface="Times New Roman" pitchFamily="18" charset="0"/>
              </a:rPr>
              <a:t>concentrarea populatiei - în marile centre urbane Braila – Galati </a:t>
            </a:r>
          </a:p>
          <a:p>
            <a:pPr>
              <a:lnSpc>
                <a:spcPct val="80000"/>
              </a:lnSpc>
              <a:buClr>
                <a:schemeClr val="tx2"/>
              </a:buClr>
              <a:buFont typeface="Wingdings" pitchFamily="2" charset="2"/>
              <a:buChar char="Ø"/>
              <a:tabLst>
                <a:tab pos="914400" algn="l"/>
              </a:tabLst>
            </a:pPr>
            <a:r>
              <a:rPr lang="ro-RO" sz="1800" noProof="0" smtClean="0">
                <a:solidFill>
                  <a:schemeClr val="tx1"/>
                </a:solidFill>
                <a:latin typeface="Times New Roman" pitchFamily="18" charset="0"/>
                <a:cs typeface="Times New Roman" pitchFamily="18" charset="0"/>
              </a:rPr>
              <a:t>vast teritoriu rural - localitatile nu sunt echipate corespunzator</a:t>
            </a:r>
            <a:endParaRPr lang="ro-RO" sz="1800" noProof="0">
              <a:solidFill>
                <a:schemeClr val="tx1"/>
              </a:solidFill>
              <a:latin typeface="Times New Roman" pitchFamily="18" charset="0"/>
              <a:cs typeface="Times New Roman" pitchFamily="18" charset="0"/>
            </a:endParaRPr>
          </a:p>
        </p:txBody>
      </p:sp>
      <p:pic>
        <p:nvPicPr>
          <p:cNvPr id="110596" name="Picture 4" descr="II-2 elemente restrictive ale dezvoltarii"/>
          <p:cNvPicPr>
            <a:picLocks noChangeAspect="1" noChangeArrowheads="1"/>
          </p:cNvPicPr>
          <p:nvPr/>
        </p:nvPicPr>
        <p:blipFill>
          <a:blip r:embed="rId2" cstate="print"/>
          <a:srcRect/>
          <a:stretch>
            <a:fillRect/>
          </a:stretch>
        </p:blipFill>
        <p:spPr bwMode="auto">
          <a:xfrm>
            <a:off x="4724400" y="990600"/>
            <a:ext cx="4419600" cy="5257800"/>
          </a:xfrm>
          <a:prstGeom prst="rect">
            <a:avLst/>
          </a:prstGeom>
          <a:noFill/>
          <a:ln w="9525">
            <a:noFill/>
            <a:miter lim="800000"/>
            <a:headEnd/>
            <a:tailEnd/>
          </a:ln>
        </p:spPr>
      </p:pic>
      <p:sp>
        <p:nvSpPr>
          <p:cNvPr id="5" name="Rectangle 1"/>
          <p:cNvSpPr>
            <a:spLocks noChangeArrowheads="1"/>
          </p:cNvSpPr>
          <p:nvPr/>
        </p:nvSpPr>
        <p:spPr bwMode="auto">
          <a:xfrm>
            <a:off x="3549199" y="6334780"/>
            <a:ext cx="559480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i="1" u="none" strike="noStrike" cap="none" normalizeH="0" baseline="0" dirty="0" smtClean="0">
                <a:ln>
                  <a:noFill/>
                </a:ln>
                <a:solidFill>
                  <a:schemeClr val="tx1"/>
                </a:solidFill>
                <a:effectLst/>
                <a:latin typeface="Arial" pitchFamily="34" charset="0"/>
                <a:ea typeface="SimSun" pitchFamily="2" charset="-122"/>
                <a:cs typeface="Arial" pitchFamily="34" charset="0"/>
              </a:rPr>
              <a:t>Sursa</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Arial" pitchFamily="34" charset="0"/>
                <a:ea typeface="SimSun" pitchFamily="2" charset="-122"/>
                <a:cs typeface="Arial" pitchFamily="34" charset="0"/>
              </a:rPr>
              <a:t>Planul de amenajare a teritoriului zonal - zona periurbana Braila</a:t>
            </a: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457200" y="549275"/>
            <a:ext cx="8229600" cy="6119813"/>
          </a:xfrm>
        </p:spPr>
        <p:txBody>
          <a:bodyPr/>
          <a:lstStyle/>
          <a:p>
            <a:pPr>
              <a:buClr>
                <a:schemeClr val="tx2"/>
              </a:buClr>
              <a:buFont typeface="Wingdings" pitchFamily="2" charset="2"/>
              <a:buNone/>
            </a:pPr>
            <a:r>
              <a:rPr lang="ro-RO" sz="2400" b="1" noProof="0" smtClean="0">
                <a:solidFill>
                  <a:schemeClr val="tx1"/>
                </a:solidFill>
                <a:latin typeface="Times New Roman" pitchFamily="18" charset="0"/>
                <a:cs typeface="Times New Roman" pitchFamily="18" charset="0"/>
              </a:rPr>
              <a:t>4. Infrastructurile tehnice majore</a:t>
            </a:r>
          </a:p>
          <a:p>
            <a:pPr>
              <a:buClr>
                <a:schemeClr val="tx2"/>
              </a:buClr>
              <a:buFont typeface="Wingdings" pitchFamily="2" charset="2"/>
              <a:buChar char="Ø"/>
            </a:pPr>
            <a:r>
              <a:rPr lang="ro-RO" sz="2000" noProof="0" smtClean="0">
                <a:solidFill>
                  <a:schemeClr val="tx1"/>
                </a:solidFill>
                <a:latin typeface="Times New Roman" pitchFamily="18" charset="0"/>
                <a:cs typeface="Times New Roman" pitchFamily="18" charset="0"/>
              </a:rPr>
              <a:t>potential risc de </a:t>
            </a:r>
            <a:r>
              <a:rPr lang="ro-RO" sz="2000" b="1" noProof="0" smtClean="0">
                <a:solidFill>
                  <a:schemeClr val="tx1"/>
                </a:solidFill>
                <a:latin typeface="Times New Roman" pitchFamily="18" charset="0"/>
                <a:cs typeface="Times New Roman" pitchFamily="18" charset="0"/>
              </a:rPr>
              <a:t>izolare</a:t>
            </a:r>
            <a:r>
              <a:rPr lang="ro-RO" sz="2000" noProof="0" smtClean="0">
                <a:solidFill>
                  <a:schemeClr val="tx1"/>
                </a:solidFill>
                <a:latin typeface="Times New Roman" pitchFamily="18" charset="0"/>
                <a:cs typeface="Times New Roman" pitchFamily="18" charset="0"/>
              </a:rPr>
              <a:t> fata de arterele majore de transport terestru datorita </a:t>
            </a:r>
            <a:r>
              <a:rPr lang="ro-RO" sz="2000" b="1" noProof="0" smtClean="0">
                <a:solidFill>
                  <a:schemeClr val="tx1"/>
                </a:solidFill>
                <a:latin typeface="Times New Roman" pitchFamily="18" charset="0"/>
                <a:cs typeface="Times New Roman" pitchFamily="18" charset="0"/>
              </a:rPr>
              <a:t>lipsei unui pod peste Dunare</a:t>
            </a:r>
            <a:r>
              <a:rPr lang="ro-RO" sz="2000" noProof="0" smtClean="0">
                <a:solidFill>
                  <a:schemeClr val="tx1"/>
                </a:solidFill>
                <a:latin typeface="Times New Roman" pitchFamily="18" charset="0"/>
                <a:cs typeface="Times New Roman" pitchFamily="18" charset="0"/>
              </a:rPr>
              <a:t>, autostrazi, drumuri expres</a:t>
            </a:r>
          </a:p>
          <a:p>
            <a:pPr>
              <a:buClr>
                <a:schemeClr val="tx2"/>
              </a:buClr>
              <a:buFont typeface="Wingdings" pitchFamily="2" charset="2"/>
              <a:buChar char="Ø"/>
            </a:pPr>
            <a:r>
              <a:rPr lang="ro-RO" sz="2000" noProof="0" smtClean="0">
                <a:solidFill>
                  <a:schemeClr val="tx1"/>
                </a:solidFill>
                <a:latin typeface="Times New Roman" pitchFamily="18" charset="0"/>
                <a:cs typeface="Times New Roman" pitchFamily="18" charset="0"/>
              </a:rPr>
              <a:t> </a:t>
            </a:r>
            <a:r>
              <a:rPr lang="ro-RO" sz="2000" b="1" noProof="0" smtClean="0">
                <a:solidFill>
                  <a:schemeClr val="tx1"/>
                </a:solidFill>
                <a:latin typeface="Times New Roman" pitchFamily="18" charset="0"/>
                <a:cs typeface="Times New Roman" pitchFamily="18" charset="0"/>
              </a:rPr>
              <a:t>izolarea </a:t>
            </a:r>
            <a:r>
              <a:rPr lang="ro-RO" sz="2000" noProof="0" smtClean="0">
                <a:solidFill>
                  <a:schemeClr val="tx1"/>
                </a:solidFill>
                <a:latin typeface="Times New Roman" pitchFamily="18" charset="0"/>
                <a:cs typeface="Times New Roman" pitchFamily="18" charset="0"/>
              </a:rPr>
              <a:t>fata de retelele de transport fluviale</a:t>
            </a:r>
          </a:p>
          <a:p>
            <a:pPr>
              <a:buClr>
                <a:schemeClr val="tx2"/>
              </a:buClr>
              <a:buFont typeface="Wingdings" pitchFamily="2" charset="2"/>
              <a:buChar char="Ø"/>
            </a:pPr>
            <a:r>
              <a:rPr lang="ro-RO" sz="2000" noProof="0" smtClean="0">
                <a:solidFill>
                  <a:schemeClr val="tx1"/>
                </a:solidFill>
                <a:latin typeface="Times New Roman" pitchFamily="18" charset="0"/>
                <a:cs typeface="Times New Roman" pitchFamily="18" charset="0"/>
              </a:rPr>
              <a:t> </a:t>
            </a:r>
            <a:r>
              <a:rPr lang="ro-RO" sz="2000" b="1" noProof="0" smtClean="0">
                <a:solidFill>
                  <a:schemeClr val="tx1"/>
                </a:solidFill>
                <a:latin typeface="Times New Roman" pitchFamily="18" charset="0"/>
                <a:cs typeface="Times New Roman" pitchFamily="18" charset="0"/>
              </a:rPr>
              <a:t>deficienta</a:t>
            </a:r>
            <a:r>
              <a:rPr lang="ro-RO" sz="2000" noProof="0" smtClean="0">
                <a:solidFill>
                  <a:schemeClr val="tx1"/>
                </a:solidFill>
                <a:latin typeface="Times New Roman" pitchFamily="18" charset="0"/>
                <a:cs typeface="Times New Roman" pitchFamily="18" charset="0"/>
              </a:rPr>
              <a:t> - </a:t>
            </a:r>
            <a:r>
              <a:rPr lang="ro-RO" sz="2000" b="1" noProof="0" smtClean="0">
                <a:solidFill>
                  <a:schemeClr val="tx1"/>
                </a:solidFill>
                <a:latin typeface="Times New Roman" pitchFamily="18" charset="0"/>
                <a:cs typeface="Times New Roman" pitchFamily="18" charset="0"/>
              </a:rPr>
              <a:t>echipare hidroedilitara</a:t>
            </a:r>
            <a:r>
              <a:rPr lang="ro-RO" sz="2000" noProof="0" smtClean="0">
                <a:solidFill>
                  <a:schemeClr val="tx1"/>
                </a:solidFill>
                <a:latin typeface="Times New Roman" pitchFamily="18" charset="0"/>
                <a:cs typeface="Times New Roman" pitchFamily="18" charset="0"/>
              </a:rPr>
              <a:t> a unor localitati </a:t>
            </a:r>
            <a:r>
              <a:rPr lang="ro-RO" sz="1400" noProof="0" smtClean="0">
                <a:solidFill>
                  <a:schemeClr val="tx1"/>
                </a:solidFill>
                <a:latin typeface="Times New Roman" pitchFamily="18" charset="0"/>
                <a:cs typeface="Times New Roman" pitchFamily="18" charset="0"/>
              </a:rPr>
              <a:t>(canalizari menajere, pluviale, apa potabila) </a:t>
            </a:r>
          </a:p>
          <a:p>
            <a:pPr>
              <a:buClr>
                <a:schemeClr val="tx2"/>
              </a:buClr>
              <a:buFont typeface="Wingdings" pitchFamily="2" charset="2"/>
              <a:buChar char="Ø"/>
            </a:pPr>
            <a:endParaRPr lang="ro-RO" sz="1400" noProof="0" smtClean="0">
              <a:solidFill>
                <a:schemeClr val="tx1"/>
              </a:solidFill>
              <a:latin typeface="Times New Roman" pitchFamily="18" charset="0"/>
              <a:cs typeface="Times New Roman" pitchFamily="18" charset="0"/>
            </a:endParaRPr>
          </a:p>
          <a:p>
            <a:pPr>
              <a:buClr>
                <a:schemeClr val="tx2"/>
              </a:buClr>
              <a:buFont typeface="Wingdings" pitchFamily="2" charset="2"/>
              <a:buNone/>
            </a:pPr>
            <a:r>
              <a:rPr lang="ro-RO" sz="2400" b="1" noProof="0" smtClean="0">
                <a:solidFill>
                  <a:schemeClr val="tx1"/>
                </a:solidFill>
                <a:latin typeface="Times New Roman" pitchFamily="18" charset="0"/>
                <a:cs typeface="Times New Roman" pitchFamily="18" charset="0"/>
              </a:rPr>
              <a:t>5. Structura Socio - Demografica</a:t>
            </a:r>
            <a:r>
              <a:rPr lang="ro-RO" sz="2000" noProof="0" smtClean="0">
                <a:solidFill>
                  <a:schemeClr val="tx1"/>
                </a:solidFill>
                <a:latin typeface="Times New Roman" pitchFamily="18" charset="0"/>
                <a:cs typeface="Times New Roman" pitchFamily="18" charset="0"/>
              </a:rPr>
              <a:t> </a:t>
            </a:r>
          </a:p>
          <a:p>
            <a:pPr>
              <a:buClr>
                <a:schemeClr val="tx2"/>
              </a:buClr>
              <a:buFont typeface="Wingdings" pitchFamily="2" charset="2"/>
              <a:buChar char="Ø"/>
            </a:pPr>
            <a:r>
              <a:rPr lang="ro-RO" sz="2000" noProof="0" smtClean="0">
                <a:solidFill>
                  <a:schemeClr val="tx1"/>
                </a:solidFill>
                <a:latin typeface="Times New Roman" pitchFamily="18" charset="0"/>
                <a:cs typeface="Times New Roman" pitchFamily="18" charset="0"/>
              </a:rPr>
              <a:t>descrestere a populatiei in zonele rurale</a:t>
            </a:r>
          </a:p>
          <a:p>
            <a:pPr>
              <a:buClr>
                <a:schemeClr val="tx2"/>
              </a:buClr>
              <a:buFont typeface="Wingdings" pitchFamily="2" charset="2"/>
              <a:buChar char="Ø"/>
            </a:pPr>
            <a:r>
              <a:rPr lang="ro-RO" sz="2000" noProof="0" smtClean="0">
                <a:solidFill>
                  <a:schemeClr val="tx1"/>
                </a:solidFill>
                <a:latin typeface="Times New Roman" pitchFamily="18" charset="0"/>
                <a:cs typeface="Times New Roman" pitchFamily="18" charset="0"/>
              </a:rPr>
              <a:t>deficiente privind serviciile medicale</a:t>
            </a:r>
          </a:p>
          <a:p>
            <a:pPr>
              <a:buFontTx/>
              <a:buNone/>
            </a:pPr>
            <a:endParaRPr lang="ro-RO" sz="2000" noProof="0" smtClean="0">
              <a:solidFill>
                <a:schemeClr val="tx1"/>
              </a:solidFill>
              <a:latin typeface="Times New Roman" pitchFamily="18" charset="0"/>
              <a:cs typeface="Times New Roman" pitchFamily="18" charset="0"/>
            </a:endParaRPr>
          </a:p>
          <a:p>
            <a:pPr>
              <a:buClr>
                <a:schemeClr val="tx2"/>
              </a:buClr>
              <a:buFont typeface="Wingdings" pitchFamily="2" charset="2"/>
              <a:buNone/>
            </a:pPr>
            <a:r>
              <a:rPr lang="ro-RO" sz="2400" b="1" noProof="0" smtClean="0">
                <a:solidFill>
                  <a:schemeClr val="tx1"/>
                </a:solidFill>
                <a:latin typeface="Times New Roman" pitchFamily="18" charset="0"/>
                <a:cs typeface="Times New Roman" pitchFamily="18" charset="0"/>
              </a:rPr>
              <a:t>6. Activitatile economice</a:t>
            </a:r>
            <a:endParaRPr lang="ro-RO" sz="2000" noProof="0" smtClean="0">
              <a:solidFill>
                <a:schemeClr val="tx1"/>
              </a:solidFill>
              <a:latin typeface="Times New Roman" pitchFamily="18" charset="0"/>
              <a:cs typeface="Times New Roman" pitchFamily="18" charset="0"/>
            </a:endParaRPr>
          </a:p>
          <a:p>
            <a:pPr>
              <a:buClr>
                <a:schemeClr val="tx2"/>
              </a:buClr>
              <a:buFont typeface="Wingdings" pitchFamily="2" charset="2"/>
              <a:buChar char="Ø"/>
            </a:pPr>
            <a:r>
              <a:rPr lang="ro-RO" sz="2000" noProof="0" smtClean="0">
                <a:solidFill>
                  <a:schemeClr val="tx1"/>
                </a:solidFill>
                <a:latin typeface="Times New Roman" pitchFamily="18" charset="0"/>
                <a:cs typeface="Times New Roman" pitchFamily="18" charset="0"/>
              </a:rPr>
              <a:t>tendinta generala de scadere a numarului de salariati în industrie </a:t>
            </a:r>
          </a:p>
          <a:p>
            <a:pPr>
              <a:buClr>
                <a:schemeClr val="tx2"/>
              </a:buClr>
              <a:buFont typeface="Wingdings" pitchFamily="2" charset="2"/>
              <a:buChar char="Ø"/>
            </a:pPr>
            <a:r>
              <a:rPr lang="ro-RO" sz="2000" noProof="0" smtClean="0">
                <a:solidFill>
                  <a:schemeClr val="tx1"/>
                </a:solidFill>
                <a:latin typeface="Times New Roman" pitchFamily="18" charset="0"/>
                <a:cs typeface="Times New Roman" pitchFamily="18" charset="0"/>
              </a:rPr>
              <a:t>reteaua de servicii este concentrata în mediul urban </a:t>
            </a:r>
          </a:p>
          <a:p>
            <a:pPr>
              <a:buFontTx/>
              <a:buNone/>
            </a:pPr>
            <a:endParaRPr lang="ro-RO" noProof="0">
              <a:solidFill>
                <a:schemeClr val="tx1"/>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gn="just"/>
            <a:r>
              <a:rPr lang="ro-RO" noProof="0" smtClean="0">
                <a:solidFill>
                  <a:schemeClr val="tx1"/>
                </a:solidFill>
                <a:latin typeface="Times New Roman" pitchFamily="18" charset="0"/>
                <a:cs typeface="Times New Roman" pitchFamily="18" charset="0"/>
              </a:rPr>
              <a:t>România ar trebui să aiba in vedere o serie de factori: </a:t>
            </a:r>
          </a:p>
          <a:p>
            <a:pPr lvl="1" algn="just"/>
            <a:r>
              <a:rPr lang="ro-RO" noProof="0" smtClean="0">
                <a:solidFill>
                  <a:schemeClr val="tx1"/>
                </a:solidFill>
                <a:latin typeface="Times New Roman" pitchFamily="18" charset="0"/>
                <a:cs typeface="Times New Roman" pitchFamily="18" charset="0"/>
              </a:rPr>
              <a:t>1) nicio țară nu a cunoscut dezvoltarea înainte de a se fi urbanizat mai întâi; </a:t>
            </a:r>
          </a:p>
          <a:p>
            <a:pPr lvl="1" algn="just"/>
            <a:r>
              <a:rPr lang="ro-RO" noProof="0" smtClean="0">
                <a:solidFill>
                  <a:schemeClr val="tx1"/>
                </a:solidFill>
                <a:latin typeface="Times New Roman" pitchFamily="18" charset="0"/>
                <a:cs typeface="Times New Roman" pitchFamily="18" charset="0"/>
              </a:rPr>
              <a:t>2) dezvoltarea este inerent neuniformă; </a:t>
            </a:r>
          </a:p>
          <a:p>
            <a:pPr lvl="1" algn="just"/>
            <a:r>
              <a:rPr lang="ro-RO" noProof="0" smtClean="0">
                <a:solidFill>
                  <a:schemeClr val="tx1"/>
                </a:solidFill>
                <a:latin typeface="Times New Roman" pitchFamily="18" charset="0"/>
                <a:cs typeface="Times New Roman" pitchFamily="18" charset="0"/>
              </a:rPr>
              <a:t>3) caracteristicile geografice și distanța contează.</a:t>
            </a:r>
          </a:p>
          <a:p>
            <a:pPr lvl="1" algn="just"/>
            <a:endParaRPr lang="ro-RO" b="1"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O mare parte din dezvoltarea urbană a României a avut loc în perioada comunistă, fapt ce a condus la dezvoltarea orașelor românești dupa un tipar relativ standard.</a:t>
            </a:r>
          </a:p>
          <a:p>
            <a:pPr algn="just"/>
            <a:endParaRPr lang="ro-RO" noProof="0" smtClean="0">
              <a:solidFill>
                <a:schemeClr val="tx1"/>
              </a:solidFill>
              <a:latin typeface="Times New Roman" pitchFamily="18" charset="0"/>
              <a:cs typeface="Times New Roman" pitchFamily="18" charset="0"/>
            </a:endParaRPr>
          </a:p>
          <a:p>
            <a:pPr algn="just"/>
            <a:r>
              <a:rPr lang="ro-RO" smtClean="0">
                <a:latin typeface="Times New Roman" pitchFamily="18" charset="0"/>
                <a:cs typeface="Times New Roman" pitchFamily="18" charset="0"/>
              </a:rPr>
              <a:t>Pentru ca orașele să reprezinte factori de dezvoltare și polarizare, ele trebuie înțelese ca fiind zone funcționale dinamice. </a:t>
            </a:r>
          </a:p>
          <a:p>
            <a:endParaRPr lang="ro-RO" smtClean="0">
              <a:latin typeface="Times New Roman" pitchFamily="18" charset="0"/>
              <a:cs typeface="Times New Roman" pitchFamily="18" charset="0"/>
            </a:endParaRPr>
          </a:p>
          <a:p>
            <a:pPr algn="just"/>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gn="just"/>
            <a:r>
              <a:rPr lang="ro-RO" noProof="0" smtClean="0">
                <a:solidFill>
                  <a:schemeClr val="tx1"/>
                </a:solidFill>
                <a:latin typeface="Times New Roman" pitchFamily="18" charset="0"/>
                <a:cs typeface="Times New Roman" pitchFamily="18" charset="0"/>
              </a:rPr>
              <a:t>Factorii principali care au un rol determinant în stimularea dezvoltării urbane şi creşterii economice: </a:t>
            </a:r>
          </a:p>
          <a:p>
            <a:pPr lvl="1"/>
            <a:r>
              <a:rPr lang="ro-RO" noProof="0" smtClean="0">
                <a:solidFill>
                  <a:schemeClr val="tx1"/>
                </a:solidFill>
                <a:latin typeface="Times New Roman" pitchFamily="18" charset="0"/>
                <a:cs typeface="Times New Roman" pitchFamily="18" charset="0"/>
              </a:rPr>
              <a:t>economii de scară şi aglomerare; </a:t>
            </a:r>
          </a:p>
          <a:p>
            <a:pPr lvl="1"/>
            <a:r>
              <a:rPr lang="ro-RO" noProof="0" smtClean="0">
                <a:solidFill>
                  <a:schemeClr val="tx1"/>
                </a:solidFill>
                <a:latin typeface="Times New Roman" pitchFamily="18" charset="0"/>
                <a:cs typeface="Times New Roman" pitchFamily="18" charset="0"/>
              </a:rPr>
              <a:t>mobilitatea factorilor şi migrația; </a:t>
            </a:r>
          </a:p>
          <a:p>
            <a:pPr lvl="1"/>
            <a:r>
              <a:rPr lang="ro-RO" noProof="0" smtClean="0">
                <a:solidFill>
                  <a:schemeClr val="tx1"/>
                </a:solidFill>
                <a:latin typeface="Times New Roman" pitchFamily="18" charset="0"/>
                <a:cs typeface="Times New Roman" pitchFamily="18" charset="0"/>
              </a:rPr>
              <a:t> costurile de transport şi specializarea.</a:t>
            </a:r>
          </a:p>
          <a:p>
            <a:pPr lvl="1"/>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pe măsură ce economiile fac trecerea de la agricultură la industrie şi, ulterior, la producţia bazată pe servicii, conceptele de </a:t>
            </a:r>
          </a:p>
          <a:p>
            <a:pPr lvl="1" algn="just"/>
            <a:r>
              <a:rPr lang="ro-RO" noProof="0" smtClean="0">
                <a:solidFill>
                  <a:schemeClr val="tx1"/>
                </a:solidFill>
                <a:latin typeface="Times New Roman" pitchFamily="18" charset="0"/>
                <a:cs typeface="Times New Roman" pitchFamily="18" charset="0"/>
              </a:rPr>
              <a:t>densitate, </a:t>
            </a:r>
          </a:p>
          <a:p>
            <a:pPr lvl="1" algn="just"/>
            <a:r>
              <a:rPr lang="ro-RO" noProof="0" smtClean="0">
                <a:solidFill>
                  <a:schemeClr val="tx1"/>
                </a:solidFill>
                <a:latin typeface="Times New Roman" pitchFamily="18" charset="0"/>
                <a:cs typeface="Times New Roman" pitchFamily="18" charset="0"/>
              </a:rPr>
              <a:t>distanţă </a:t>
            </a:r>
          </a:p>
          <a:p>
            <a:pPr lvl="1" algn="just"/>
            <a:r>
              <a:rPr lang="ro-RO" noProof="0" smtClean="0">
                <a:solidFill>
                  <a:schemeClr val="tx1"/>
                </a:solidFill>
                <a:latin typeface="Times New Roman" pitchFamily="18" charset="0"/>
                <a:cs typeface="Times New Roman" pitchFamily="18" charset="0"/>
              </a:rPr>
              <a:t>divizare </a:t>
            </a:r>
          </a:p>
          <a:p>
            <a:pPr algn="just"/>
            <a:r>
              <a:rPr lang="ro-RO" noProof="0" smtClean="0">
                <a:solidFill>
                  <a:schemeClr val="tx1"/>
                </a:solidFill>
                <a:latin typeface="Times New Roman" pitchFamily="18" charset="0"/>
                <a:cs typeface="Times New Roman" pitchFamily="18" charset="0"/>
              </a:rPr>
              <a:t>contează din ce în ce mai mult în ceea ce priveşte susţinerea creşterii.</a:t>
            </a:r>
          </a:p>
          <a:p>
            <a:endParaRPr lang="ro-RO" noProof="0" dirty="0" smtClean="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pPr algn="ctr"/>
            <a:r>
              <a:rPr lang="ro-RO" noProof="0" smtClean="0">
                <a:solidFill>
                  <a:schemeClr val="tx1"/>
                </a:solidFill>
                <a:latin typeface="Times New Roman" pitchFamily="18" charset="0"/>
                <a:cs typeface="Times New Roman" pitchFamily="18" charset="0"/>
              </a:rPr>
              <a:t>Factori care influențează dezvoltarea urbană</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458200" cy="4525963"/>
          </a:xfrm>
        </p:spPr>
        <p:txBody>
          <a:bodyPr>
            <a:normAutofit fontScale="92500" lnSpcReduction="10000"/>
          </a:bodyPr>
          <a:lstStyle/>
          <a:p>
            <a:pPr algn="ctr"/>
            <a:r>
              <a:rPr lang="ro-RO" b="1" noProof="0" smtClean="0">
                <a:solidFill>
                  <a:schemeClr val="tx1"/>
                </a:solidFill>
                <a:latin typeface="Times New Roman" pitchFamily="18" charset="0"/>
                <a:cs typeface="Times New Roman" pitchFamily="18" charset="0"/>
              </a:rPr>
              <a:t>Densitatea </a:t>
            </a:r>
          </a:p>
          <a:p>
            <a:r>
              <a:rPr lang="ro-RO" b="1" noProof="0" smtClean="0">
                <a:solidFill>
                  <a:schemeClr val="tx1"/>
                </a:solidFill>
                <a:latin typeface="Times New Roman" pitchFamily="18" charset="0"/>
                <a:cs typeface="Times New Roman" pitchFamily="18" charset="0"/>
              </a:rPr>
              <a:t>- </a:t>
            </a:r>
            <a:r>
              <a:rPr lang="ro-RO" noProof="0" smtClean="0">
                <a:solidFill>
                  <a:schemeClr val="tx1"/>
                </a:solidFill>
                <a:latin typeface="Times New Roman" pitchFamily="18" charset="0"/>
                <a:cs typeface="Times New Roman" pitchFamily="18" charset="0"/>
              </a:rPr>
              <a:t>concentraţia geografică a populaţiei</a:t>
            </a:r>
          </a:p>
          <a:p>
            <a:r>
              <a:rPr lang="ro-RO" noProof="0" smtClean="0">
                <a:solidFill>
                  <a:schemeClr val="tx1"/>
                </a:solidFill>
                <a:latin typeface="Times New Roman" pitchFamily="18" charset="0"/>
                <a:cs typeface="Times New Roman" pitchFamily="18" charset="0"/>
              </a:rPr>
              <a:t>- producţie economică per unitate de suprafaţă </a:t>
            </a:r>
          </a:p>
          <a:p>
            <a:r>
              <a:rPr lang="ro-RO" noProof="0" smtClean="0">
                <a:solidFill>
                  <a:schemeClr val="tx1"/>
                </a:solidFill>
                <a:latin typeface="Times New Roman" pitchFamily="18" charset="0"/>
                <a:cs typeface="Times New Roman" pitchFamily="18" charset="0"/>
              </a:rPr>
              <a:t>densitate este adesea asociată cu concentrarea resurselor economice - masă economică. </a:t>
            </a:r>
          </a:p>
          <a:p>
            <a:endParaRPr lang="ro-RO" noProof="0" smtClean="0">
              <a:solidFill>
                <a:schemeClr val="tx1"/>
              </a:solidFill>
              <a:latin typeface="Times New Roman" pitchFamily="18" charset="0"/>
              <a:cs typeface="Times New Roman" pitchFamily="18" charset="0"/>
            </a:endParaRPr>
          </a:p>
          <a:p>
            <a:r>
              <a:rPr lang="ro-RO" noProof="0" smtClean="0">
                <a:solidFill>
                  <a:schemeClr val="tx1"/>
                </a:solidFill>
                <a:latin typeface="Times New Roman" pitchFamily="18" charset="0"/>
                <a:cs typeface="Times New Roman" pitchFamily="18" charset="0"/>
              </a:rPr>
              <a:t>O zonă urbană îndeplineşte următoarele două condiţii: </a:t>
            </a:r>
          </a:p>
          <a:p>
            <a:pPr lvl="1"/>
            <a:r>
              <a:rPr lang="ro-RO" noProof="0" smtClean="0">
                <a:solidFill>
                  <a:schemeClr val="tx1"/>
                </a:solidFill>
                <a:latin typeface="Times New Roman" pitchFamily="18" charset="0"/>
                <a:cs typeface="Times New Roman" pitchFamily="18" charset="0"/>
              </a:rPr>
              <a:t>1. Densitatea populaţiei este de cel puţin 150 de oameni per kilometru pătrat; </a:t>
            </a:r>
          </a:p>
          <a:p>
            <a:pPr lvl="1"/>
            <a:r>
              <a:rPr lang="ro-RO" noProof="0" smtClean="0">
                <a:solidFill>
                  <a:schemeClr val="tx1"/>
                </a:solidFill>
                <a:latin typeface="Times New Roman" pitchFamily="18" charset="0"/>
                <a:cs typeface="Times New Roman" pitchFamily="18" charset="0"/>
              </a:rPr>
              <a:t>2. O „aşezare de dimensiuni rezonabile” este la cel mult 60 de minute depărtare, iar prin aşezare de dimensiuni rezonabile se înţelege o localitate cu populaţia de cel puţin 50.000 de oameni. </a:t>
            </a:r>
          </a:p>
          <a:p>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a:r>
              <a:rPr lang="ro-RO" noProof="0" dirty="0" smtClean="0">
                <a:solidFill>
                  <a:schemeClr val="tx1"/>
                </a:solidFill>
                <a:latin typeface="Times New Roman" pitchFamily="18" charset="0"/>
                <a:cs typeface="Times New Roman" pitchFamily="18" charset="0"/>
              </a:rPr>
              <a:t>Dimensiunile dezvoltării </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376672"/>
          </a:xfrm>
        </p:spPr>
        <p:txBody>
          <a:bodyPr>
            <a:normAutofit fontScale="77500" lnSpcReduction="20000"/>
          </a:bodyPr>
          <a:lstStyle/>
          <a:p>
            <a:pPr algn="just"/>
            <a:r>
              <a:rPr lang="ro-RO" noProof="0" smtClean="0">
                <a:solidFill>
                  <a:schemeClr val="tx1"/>
                </a:solidFill>
                <a:latin typeface="Times New Roman" pitchFamily="18" charset="0"/>
                <a:cs typeface="Times New Roman" pitchFamily="18" charset="0"/>
              </a:rPr>
              <a:t>se referă la uşurinţa sau dificultatea transportului în spaţiu al persoanelor, bunurilor, serviciilor, capitalului, informaţiilor şi ideilor în teritoriu.</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Cu cât oamenilor le este mai uşor să acceseze locuri cu densitate economică mare şi cu oportunităţi mai bune, cu atât aceştia vor deveni mai productivi.</a:t>
            </a:r>
          </a:p>
          <a:p>
            <a:pPr algn="just"/>
            <a:endParaRPr lang="ro-RO"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Cele mai dezvoltate județe din România formează o „</a:t>
            </a:r>
            <a:r>
              <a:rPr lang="ro-RO" b="1" noProof="0" smtClean="0">
                <a:solidFill>
                  <a:schemeClr val="tx1"/>
                </a:solidFill>
                <a:latin typeface="Times New Roman" pitchFamily="18" charset="0"/>
                <a:cs typeface="Times New Roman" pitchFamily="18" charset="0"/>
              </a:rPr>
              <a:t>punte de dezvoltare” </a:t>
            </a:r>
            <a:r>
              <a:rPr lang="ro-RO" noProof="0" smtClean="0">
                <a:solidFill>
                  <a:schemeClr val="tx1"/>
                </a:solidFill>
                <a:latin typeface="Times New Roman" pitchFamily="18" charset="0"/>
                <a:cs typeface="Times New Roman" pitchFamily="18" charset="0"/>
              </a:rPr>
              <a:t>între București și piețele bogate din Europa Occidentală.</a:t>
            </a:r>
          </a:p>
          <a:p>
            <a:pPr algn="just"/>
            <a:endParaRPr lang="ro-RO" b="1"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Zonele mai slab dezvoltate din România tind să fie localizate în sudul și estul țării, dincolo de Munții Carpați.</a:t>
            </a:r>
          </a:p>
          <a:p>
            <a:pPr algn="just"/>
            <a:endParaRPr lang="ro-RO" b="1" noProof="0" smtClean="0">
              <a:solidFill>
                <a:schemeClr val="tx1"/>
              </a:solidFill>
              <a:latin typeface="Times New Roman" pitchFamily="18" charset="0"/>
              <a:cs typeface="Times New Roman" pitchFamily="18" charset="0"/>
            </a:endParaRPr>
          </a:p>
          <a:p>
            <a:pPr algn="just"/>
            <a:r>
              <a:rPr lang="ro-RO" noProof="0" smtClean="0">
                <a:solidFill>
                  <a:schemeClr val="tx1"/>
                </a:solidFill>
                <a:latin typeface="Times New Roman" pitchFamily="18" charset="0"/>
                <a:cs typeface="Times New Roman" pitchFamily="18" charset="0"/>
              </a:rPr>
              <a:t>O conectivitate mai bună poate oferi oamenilor din zonele mai slab dezvoltate un </a:t>
            </a:r>
            <a:r>
              <a:rPr lang="ro-RO" b="1" noProof="0" smtClean="0">
                <a:solidFill>
                  <a:schemeClr val="tx1"/>
                </a:solidFill>
                <a:latin typeface="Times New Roman" pitchFamily="18" charset="0"/>
                <a:cs typeface="Times New Roman" pitchFamily="18" charset="0"/>
              </a:rPr>
              <a:t>acces mai bun la oportunități în zonele dezvoltate (locuri de muncă, piețe, educație).</a:t>
            </a:r>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a:xfrm>
            <a:off x="457200" y="0"/>
            <a:ext cx="8229600" cy="1143000"/>
          </a:xfrm>
        </p:spPr>
        <p:txBody>
          <a:bodyPr/>
          <a:lstStyle/>
          <a:p>
            <a:pPr algn="ctr"/>
            <a:r>
              <a:rPr lang="ro-RO" noProof="0" dirty="0" smtClean="0">
                <a:solidFill>
                  <a:schemeClr val="tx1"/>
                </a:solidFill>
                <a:latin typeface="Times New Roman" pitchFamily="18" charset="0"/>
                <a:cs typeface="Times New Roman" pitchFamily="18" charset="0"/>
              </a:rPr>
              <a:t>Distanța </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omania%20sisteme%20regionale1"/>
          <p:cNvPicPr>
            <a:picLocks noChangeAspect="1" noChangeArrowheads="1"/>
          </p:cNvPicPr>
          <p:nvPr/>
        </p:nvPicPr>
        <p:blipFill>
          <a:blip r:embed="rId2" cstate="print"/>
          <a:srcRect/>
          <a:stretch>
            <a:fillRect/>
          </a:stretch>
        </p:blipFill>
        <p:spPr bwMode="auto">
          <a:xfrm>
            <a:off x="838200" y="1152524"/>
            <a:ext cx="7162800" cy="5400676"/>
          </a:xfrm>
          <a:prstGeom prst="rect">
            <a:avLst/>
          </a:prstGeom>
          <a:noFill/>
          <a:ln w="9525">
            <a:noFill/>
            <a:miter lim="800000"/>
            <a:headEnd/>
            <a:tailEnd/>
          </a:ln>
        </p:spPr>
      </p:pic>
      <p:sp>
        <p:nvSpPr>
          <p:cNvPr id="3" name="Title 1"/>
          <p:cNvSpPr txBox="1">
            <a:spLocks/>
          </p:cNvSpPr>
          <p:nvPr/>
        </p:nvSpPr>
        <p:spPr>
          <a:xfrm>
            <a:off x="547688" y="152400"/>
            <a:ext cx="8596312" cy="685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3600" b="1" i="0" u="none" strike="noStrike" kern="1200" cap="none" spc="0" normalizeH="0" baseline="0" dirty="0" smtClean="0">
                <a:ln>
                  <a:noFill/>
                </a:ln>
                <a:effectLst>
                  <a:outerShdw blurRad="31750" dist="25400" dir="5400000" algn="tl" rotWithShape="0">
                    <a:srgbClr val="000000">
                      <a:alpha val="25000"/>
                    </a:srgbClr>
                  </a:outerShdw>
                </a:effectLst>
                <a:uLnTx/>
                <a:uFillTx/>
                <a:latin typeface="+mj-lt"/>
                <a:ea typeface="+mj-ea"/>
                <a:cs typeface="+mj-cs"/>
              </a:rPr>
              <a:t>Poli de creștere si concentrări urbane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334000"/>
          </a:xfrm>
        </p:spPr>
        <p:txBody>
          <a:bodyPr>
            <a:normAutofit fontScale="77500" lnSpcReduction="20000"/>
          </a:bodyPr>
          <a:lstStyle/>
          <a:p>
            <a:pPr algn="just"/>
            <a:r>
              <a:rPr lang="ro-RO" noProof="0" dirty="0" smtClean="0">
                <a:solidFill>
                  <a:schemeClr val="tx1"/>
                </a:solidFill>
                <a:latin typeface="Times New Roman" pitchFamily="18" charset="0"/>
                <a:cs typeface="Times New Roman" pitchFamily="18" charset="0"/>
              </a:rPr>
              <a:t>Divizarea se referă la uşurinţa cu care oamenii, bunurile, serviciile, capitalul şi ideile pot trece de la o ţară la alta.</a:t>
            </a:r>
          </a:p>
          <a:p>
            <a:pPr algn="just"/>
            <a:endParaRPr lang="ro-RO" noProof="0" dirty="0" smtClean="0">
              <a:solidFill>
                <a:schemeClr val="tx1"/>
              </a:solidFill>
              <a:latin typeface="Times New Roman" pitchFamily="18" charset="0"/>
              <a:cs typeface="Times New Roman" pitchFamily="18" charset="0"/>
            </a:endParaRPr>
          </a:p>
          <a:p>
            <a:pPr algn="just"/>
            <a:r>
              <a:rPr lang="ro-RO" noProof="0" dirty="0" smtClean="0">
                <a:solidFill>
                  <a:schemeClr val="tx1"/>
                </a:solidFill>
                <a:latin typeface="Times New Roman" pitchFamily="18" charset="0"/>
                <a:cs typeface="Times New Roman" pitchFamily="18" charset="0"/>
              </a:rPr>
              <a:t>Ţările care se bucură de graniţe economice mai permisive</a:t>
            </a:r>
          </a:p>
          <a:p>
            <a:pPr lvl="1" algn="just"/>
            <a:r>
              <a:rPr lang="ro-RO" noProof="0" dirty="0" smtClean="0">
                <a:solidFill>
                  <a:schemeClr val="tx1"/>
                </a:solidFill>
                <a:latin typeface="Times New Roman" pitchFamily="18" charset="0"/>
                <a:cs typeface="Times New Roman" pitchFamily="18" charset="0"/>
              </a:rPr>
              <a:t> sunt conectate mai bine la centrele internaţionale cu masă economică </a:t>
            </a:r>
          </a:p>
          <a:p>
            <a:pPr lvl="1" algn="just"/>
            <a:r>
              <a:rPr lang="ro-RO" noProof="0" dirty="0" smtClean="0">
                <a:solidFill>
                  <a:schemeClr val="tx1"/>
                </a:solidFill>
                <a:latin typeface="Times New Roman" pitchFamily="18" charset="0"/>
                <a:cs typeface="Times New Roman" pitchFamily="18" charset="0"/>
              </a:rPr>
              <a:t>profită cu mai multă uşurinţă de oportunităţile oferite de acestea, fapt ce facilitează un progres rapid şi susţinut.</a:t>
            </a:r>
          </a:p>
          <a:p>
            <a:pPr algn="just"/>
            <a:endParaRPr lang="ro-RO" noProof="0" dirty="0" smtClean="0">
              <a:solidFill>
                <a:schemeClr val="tx1"/>
              </a:solidFill>
              <a:latin typeface="Times New Roman" pitchFamily="18" charset="0"/>
              <a:cs typeface="Times New Roman" pitchFamily="18" charset="0"/>
            </a:endParaRPr>
          </a:p>
          <a:p>
            <a:pPr algn="just"/>
            <a:r>
              <a:rPr lang="ro-RO" noProof="0" dirty="0" smtClean="0">
                <a:solidFill>
                  <a:schemeClr val="tx1"/>
                </a:solidFill>
                <a:latin typeface="Times New Roman" pitchFamily="18" charset="0"/>
                <a:cs typeface="Times New Roman" pitchFamily="18" charset="0"/>
              </a:rPr>
              <a:t>Adesea, guvernele </a:t>
            </a:r>
            <a:r>
              <a:rPr lang="ro-RO" b="1" noProof="0" dirty="0" smtClean="0">
                <a:solidFill>
                  <a:schemeClr val="tx1"/>
                </a:solidFill>
                <a:latin typeface="Times New Roman" pitchFamily="18" charset="0"/>
                <a:cs typeface="Times New Roman" pitchFamily="18" charset="0"/>
              </a:rPr>
              <a:t>„întăresc” </a:t>
            </a:r>
            <a:r>
              <a:rPr lang="ro-RO" noProof="0" dirty="0" smtClean="0">
                <a:solidFill>
                  <a:schemeClr val="tx1"/>
                </a:solidFill>
                <a:latin typeface="Times New Roman" pitchFamily="18" charset="0"/>
                <a:cs typeface="Times New Roman" pitchFamily="18" charset="0"/>
              </a:rPr>
              <a:t>granițele țărilor prin politici protective (tarife comerciale, controlul fluxului de capital, reglementarea intrării și a ieșirii cetățenilor).</a:t>
            </a:r>
          </a:p>
          <a:p>
            <a:pPr algn="just"/>
            <a:endParaRPr lang="ro-RO" noProof="0" dirty="0" smtClean="0">
              <a:solidFill>
                <a:schemeClr val="tx1"/>
              </a:solidFill>
              <a:latin typeface="Times New Roman" pitchFamily="18" charset="0"/>
              <a:cs typeface="Times New Roman" pitchFamily="18" charset="0"/>
            </a:endParaRPr>
          </a:p>
          <a:p>
            <a:pPr algn="just"/>
            <a:r>
              <a:rPr lang="ro-RO" dirty="0" smtClean="0">
                <a:solidFill>
                  <a:schemeClr val="tx1"/>
                </a:solidFill>
                <a:latin typeface="Times New Roman" pitchFamily="18" charset="0"/>
                <a:cs typeface="Times New Roman" pitchFamily="18" charset="0"/>
              </a:rPr>
              <a:t>Guvernele au un rol semnificativ în planificarea şi gestionarea aşezărilor urbane.</a:t>
            </a:r>
          </a:p>
          <a:p>
            <a:pPr algn="just"/>
            <a:endParaRPr lang="ro-RO" dirty="0" smtClean="0">
              <a:solidFill>
                <a:schemeClr val="tx1"/>
              </a:solidFill>
              <a:latin typeface="Times New Roman" pitchFamily="18" charset="0"/>
              <a:cs typeface="Times New Roman" pitchFamily="18" charset="0"/>
            </a:endParaRPr>
          </a:p>
          <a:p>
            <a:pPr algn="just"/>
            <a:r>
              <a:rPr lang="ro-RO" dirty="0" smtClean="0">
                <a:solidFill>
                  <a:schemeClr val="tx1"/>
                </a:solidFill>
                <a:latin typeface="Times New Roman" pitchFamily="18" charset="0"/>
                <a:cs typeface="Times New Roman" pitchFamily="18" charset="0"/>
              </a:rPr>
              <a:t>Planificatorii şi factorii de decizie au la dispoziţie o serie de pârghii pentru a susţine dezvoltarea prin înţelegerea forţelor pieței, prin acceptarea acestora şi prin accelerarea impactului lor.</a:t>
            </a:r>
          </a:p>
          <a:p>
            <a:pPr algn="just"/>
            <a:endParaRPr lang="ro-RO" noProof="0" dirty="0">
              <a:solidFill>
                <a:schemeClr val="tx1"/>
              </a:solidFill>
              <a:latin typeface="Times New Roman" pitchFamily="18" charset="0"/>
              <a:cs typeface="Times New Roman" pitchFamily="18" charset="0"/>
            </a:endParaRPr>
          </a:p>
        </p:txBody>
      </p:sp>
      <p:sp>
        <p:nvSpPr>
          <p:cNvPr id="3" name="Title 2"/>
          <p:cNvSpPr>
            <a:spLocks noGrp="1"/>
          </p:cNvSpPr>
          <p:nvPr>
            <p:ph type="title"/>
          </p:nvPr>
        </p:nvSpPr>
        <p:spPr>
          <a:xfrm>
            <a:off x="457200" y="152400"/>
            <a:ext cx="8229600" cy="1143000"/>
          </a:xfrm>
        </p:spPr>
        <p:txBody>
          <a:bodyPr/>
          <a:lstStyle/>
          <a:p>
            <a:pPr algn="ctr"/>
            <a:r>
              <a:rPr lang="ro-RO" noProof="0" dirty="0" smtClean="0">
                <a:solidFill>
                  <a:schemeClr val="tx1"/>
                </a:solidFill>
                <a:latin typeface="Times New Roman" pitchFamily="18" charset="0"/>
                <a:cs typeface="Times New Roman" pitchFamily="18" charset="0"/>
              </a:rPr>
              <a:t>Divizarea</a:t>
            </a:r>
            <a:endParaRPr lang="ro-RO" noProof="0" dirty="0">
              <a:solidFill>
                <a:schemeClr val="tx1"/>
              </a:solidFill>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572</TotalTime>
  <Words>3958</Words>
  <Application>Microsoft Office PowerPoint</Application>
  <PresentationFormat>On-screen Show (4:3)</PresentationFormat>
  <Paragraphs>480</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Concourse</vt:lpstr>
      <vt:lpstr>Municipiile din România   Problematică și soluții AMR</vt:lpstr>
      <vt:lpstr>Introducere </vt:lpstr>
      <vt:lpstr>Urbanizarea</vt:lpstr>
      <vt:lpstr>Slide 4</vt:lpstr>
      <vt:lpstr>Factori care influențează dezvoltarea urbană</vt:lpstr>
      <vt:lpstr>Dimensiunile dezvoltării </vt:lpstr>
      <vt:lpstr>Distanța </vt:lpstr>
      <vt:lpstr>Slide 8</vt:lpstr>
      <vt:lpstr>Divizarea</vt:lpstr>
      <vt:lpstr>Soluții AMR</vt:lpstr>
      <vt:lpstr>Dependența bugetară local-central</vt:lpstr>
      <vt:lpstr>Capacitatea localităților de a genera venituri proprii </vt:lpstr>
      <vt:lpstr>Soluții AMR</vt:lpstr>
      <vt:lpstr>Prioritizarea investițiilor în infrastructura de utilități publice </vt:lpstr>
      <vt:lpstr>Scopul intervențiilor publice</vt:lpstr>
      <vt:lpstr>NUCLEE DE DEZVOLTARE – CONCENTRĂRI URBANE</vt:lpstr>
      <vt:lpstr>Slide 17</vt:lpstr>
      <vt:lpstr>Slide 18</vt:lpstr>
      <vt:lpstr>Promovarea investițiilor în calitatea vieții în zonele dezvoltate </vt:lpstr>
      <vt:lpstr>Sprijinirea orașelor dinamice</vt:lpstr>
      <vt:lpstr>Slide 21</vt:lpstr>
      <vt:lpstr>Noutăți POR 2014 – 2020 față de perioada 2007 -2013</vt:lpstr>
      <vt:lpstr>PROGRAMUL OPERAȚIONAL REGIONAL  2014-2020 </vt:lpstr>
      <vt:lpstr>Noutăți POR 2014 – 2020 față de perioada 2007 -2013</vt:lpstr>
      <vt:lpstr>Noutăți POR 2014 – 2020 față de perioada 2007 -2013</vt:lpstr>
      <vt:lpstr>Noutăți POR 2014 – 2020 față de perioada 2007 -2013</vt:lpstr>
      <vt:lpstr>Noutăți POR 2014 – 2020 față de perioada 2007 -2013</vt:lpstr>
      <vt:lpstr>Noutăți POR 2014 – 2020 față de perioada 2007 -2013</vt:lpstr>
      <vt:lpstr>Continuarea tipurilor de investiții din perioada 2007 -2013</vt:lpstr>
      <vt:lpstr>Continuarea tipurilor de investiții din perioada 2007 -2013</vt:lpstr>
      <vt:lpstr>Solutii AMR</vt:lpstr>
      <vt:lpstr>Slide 32</vt:lpstr>
      <vt:lpstr>Sistemul urban Brăila – Galați</vt:lpstr>
      <vt:lpstr>Sistemul urban Brăila – Galați</vt:lpstr>
      <vt:lpstr>ELEMENTE DE POTENTIAL ALE DEZVOLTARII</vt:lpstr>
      <vt:lpstr>Slide 36</vt:lpstr>
      <vt:lpstr>ELEMENTE RESTRICTIVE ALE DEZVOLTARII</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Carmelia</dc:creator>
  <cp:lastModifiedBy>Carmelia</cp:lastModifiedBy>
  <cp:revision>109</cp:revision>
  <dcterms:created xsi:type="dcterms:W3CDTF">2006-08-16T00:00:00Z</dcterms:created>
  <dcterms:modified xsi:type="dcterms:W3CDTF">2015-05-26T06:32:52Z</dcterms:modified>
</cp:coreProperties>
</file>