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64" r:id="rId6"/>
    <p:sldId id="259" r:id="rId7"/>
    <p:sldId id="267" r:id="rId8"/>
    <p:sldId id="263" r:id="rId9"/>
    <p:sldId id="265" r:id="rId10"/>
    <p:sldId id="268" r:id="rId11"/>
    <p:sldId id="262" r:id="rId12"/>
    <p:sldId id="260" r:id="rId13"/>
    <p:sldId id="275" r:id="rId14"/>
    <p:sldId id="278" r:id="rId15"/>
    <p:sldId id="279" r:id="rId16"/>
    <p:sldId id="277" r:id="rId17"/>
    <p:sldId id="270" r:id="rId18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9" autoAdjust="0"/>
    <p:restoredTop sz="94660"/>
  </p:normalViewPr>
  <p:slideViewPr>
    <p:cSldViewPr>
      <p:cViewPr varScale="1">
        <p:scale>
          <a:sx n="104" d="100"/>
          <a:sy n="104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98ADE3F-C445-45A4-8C53-5E31D3EB2269}" type="datetimeFigureOut">
              <a:rPr lang="en-US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0CC1FD-006F-4261-B547-6648CA40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CC1FD-006F-4261-B547-6648CA40E0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714B99-F1CF-474B-809D-E666B2A75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393978-1269-4174-9859-59AC8D948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A3411-18A4-4A3C-BCAA-E66FD0E1D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EA4813-AB4A-448D-8C69-F85CCD1B9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32509B-D445-49B5-93D2-7DA4052FC8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343F7-FF69-493D-8BD8-E7696A3C01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25BF4-35BC-4F36-B88F-7C1BB4CDA8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7BBB8B-90B3-409C-9984-C982A9E170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6540A3-EEF9-4050-A81F-AC9F1E0D65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9ABD47-C26A-4D36-BF6F-96A9672D76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C96344-8B9D-43FE-B0C3-84C8E7AA43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Giurgiu, 21 noiembrie 2014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53E179-544A-48CB-AD5A-93E033BD73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r.com.r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lg.ro/" TargetMode="External"/><Relationship Id="rId4" Type="http://schemas.openxmlformats.org/officeDocument/2006/relationships/hyperlink" Target="http://www.primariagiurgiu.r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imarie@primariagiurgiu.ro" TargetMode="External"/><Relationship Id="rId2" Type="http://schemas.openxmlformats.org/officeDocument/2006/relationships/hyperlink" Target="mailto:primar@primariagiurgiu.r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hyperlink" Target="http://www.primariagiurgiu.r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lg.ro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ill.co.at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ilr.com.ro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229600" cy="4022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HIGH PERFORMANCE GREEN PORT GIURGIU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2012-EU-18089-S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000" dirty="0" smtClean="0"/>
              <a:t>The project is in line with the Priority Project no 18 Waterways Axis  Rhine-Main-Danube</a:t>
            </a:r>
            <a:br>
              <a:rPr lang="en-US" sz="3000" dirty="0" smtClean="0"/>
            </a:br>
            <a:r>
              <a:rPr lang="en-US" sz="3000" dirty="0" smtClean="0"/>
              <a:t>of the TET-T Network</a:t>
            </a:r>
          </a:p>
        </p:txBody>
      </p:sp>
      <p:pic>
        <p:nvPicPr>
          <p:cNvPr id="3075" name="Picture 7"/>
          <p:cNvPicPr>
            <a:picLocks noGrp="1" noChangeAspect="1"/>
          </p:cNvPicPr>
          <p:nvPr>
            <p:ph type="subTitle"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410200"/>
            <a:ext cx="3391374" cy="447738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b="1" dirty="0" err="1" smtClean="0"/>
              <a:t>Bucuresti</a:t>
            </a:r>
            <a:r>
              <a:rPr lang="en-US" sz="1200" b="1" dirty="0" smtClean="0"/>
              <a:t>, 26-27 Mai 2015</a:t>
            </a:r>
            <a:endParaRPr lang="en-US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feasibility studies for the future investment project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report on the new green concept of infra and supra-structure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defining the operational concept of  green port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port development plan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business plan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strategy for applying the green port concept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First stage results –Technical Studies  &amp; Programming Documents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Giurgiu will become a crossing point </a:t>
            </a:r>
            <a:br>
              <a:rPr lang="en-US" sz="3600" b="1" dirty="0" smtClean="0"/>
            </a:br>
            <a:r>
              <a:rPr lang="en-US" sz="3600" b="1" dirty="0" smtClean="0"/>
              <a:t>for the Balkans</a:t>
            </a:r>
          </a:p>
        </p:txBody>
      </p:sp>
      <p:pic>
        <p:nvPicPr>
          <p:cNvPr id="13315" name="Picture 4" descr="Hotsp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772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89154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Connecting the logistic terminals along the Danube</a:t>
            </a:r>
          </a:p>
          <a:p>
            <a:pPr eaLnBrk="1" hangingPunct="1">
              <a:defRPr/>
            </a:pPr>
            <a:r>
              <a:rPr lang="en-US" sz="3200" dirty="0" smtClean="0"/>
              <a:t>Transfer of experience and  knowledge to Romania</a:t>
            </a:r>
          </a:p>
          <a:p>
            <a:pPr eaLnBrk="1" hangingPunct="1">
              <a:defRPr/>
            </a:pPr>
            <a:r>
              <a:rPr lang="en-US" sz="3200" dirty="0" smtClean="0"/>
              <a:t> High potential of the Romanian market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Reasons to invest in Romania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The investment project submitted  for financing under CEF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HIGH PERFORMANCE GREEN PORT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STAGE II - CONSTRUCTION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NEXT STEP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Modernizing the berth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(the existing quay)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performance crane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(50 tones)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Railroad extension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Road infrastructure rehabilitation</a:t>
            </a:r>
          </a:p>
          <a:p>
            <a:pPr>
              <a:defRPr/>
            </a:pP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 project objectives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Dredging the waterways 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Modernizing the IT Systems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Integrating the systems with RIS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(River Informatics System )</a:t>
            </a:r>
          </a:p>
          <a:p>
            <a:pPr>
              <a:buNone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 project objectives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Project partners: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Blip>
                <a:blip r:embed="rId2"/>
              </a:buBlip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ILR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Logistica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Romania S.R.L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.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    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  <a:hlinkClick r:id="rId3"/>
              </a:rPr>
              <a:t>www.ilr.com.ro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Blip>
                <a:blip r:embed="rId2"/>
              </a:buBlip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Giurgiu Municipality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  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  <a:hlinkClick r:id="rId4"/>
              </a:rPr>
              <a:t>www.primariagiurgiu.ro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Blip>
                <a:blip r:embed="rId2"/>
              </a:buBlip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Giurgiu Free Zone Administration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  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  <a:hlinkClick r:id="rId5"/>
              </a:rPr>
              <a:t>www.zlg.ro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None/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Next financing: CEF 2014-2020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5943600"/>
            <a:ext cx="1944528" cy="669925"/>
          </a:xfrm>
        </p:spPr>
        <p:txBody>
          <a:bodyPr/>
          <a:lstStyle/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437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 you for your attention</a:t>
            </a:r>
            <a:b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any further information  do not hesitate to contact us:</a:t>
            </a:r>
            <a:b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Nicolae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BARBU</a:t>
            </a:r>
            <a:b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MAYOR</a:t>
            </a:r>
            <a:b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GIURGIU MUNICIPALITY</a:t>
            </a:r>
            <a:b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2"/>
              </a:rPr>
              <a:t>primar@primariagiurgiu.ro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primarie@primariagiurgiu.ro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57912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ILR </a:t>
            </a:r>
            <a:r>
              <a:rPr lang="en-US" sz="2400" b="1" dirty="0" err="1" smtClean="0">
                <a:latin typeface="Arial" charset="0"/>
                <a:cs typeface="Arial" charset="0"/>
              </a:rPr>
              <a:t>Logistica</a:t>
            </a:r>
            <a:r>
              <a:rPr lang="en-US" sz="2400" b="1" dirty="0" smtClean="0">
                <a:latin typeface="Arial" charset="0"/>
                <a:cs typeface="Arial" charset="0"/>
              </a:rPr>
              <a:t> Romania S.R.L</a:t>
            </a:r>
            <a:r>
              <a:rPr lang="en-US" sz="2000" b="1" dirty="0" smtClean="0">
                <a:latin typeface="Arial" charset="0"/>
                <a:cs typeface="Arial" charset="0"/>
              </a:rPr>
              <a:t>. –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None/>
              <a:defRPr/>
            </a:pPr>
            <a:r>
              <a:rPr lang="en-US" sz="1800" b="1" dirty="0" smtClean="0">
                <a:latin typeface="Arial" charset="0"/>
                <a:cs typeface="Arial" charset="0"/>
              </a:rPr>
              <a:t>         </a:t>
            </a:r>
            <a:r>
              <a:rPr lang="en-US" sz="1800" b="1" dirty="0" smtClean="0">
                <a:latin typeface="Arial" charset="0"/>
                <a:cs typeface="Arial" charset="0"/>
                <a:hlinkClick r:id="rId4"/>
              </a:rPr>
              <a:t>www.ilr.com.ro</a:t>
            </a:r>
            <a:r>
              <a:rPr lang="en-US" sz="1800" b="1" dirty="0" smtClean="0"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b="1" dirty="0" err="1" smtClean="0">
                <a:latin typeface="Arial" charset="0"/>
                <a:cs typeface="Arial" charset="0"/>
              </a:rPr>
              <a:t>Industrie</a:t>
            </a:r>
            <a:r>
              <a:rPr lang="en-US" sz="2400" b="1" dirty="0" smtClean="0">
                <a:latin typeface="Arial" charset="0"/>
                <a:cs typeface="Arial" charset="0"/>
              </a:rPr>
              <a:t>-</a:t>
            </a:r>
            <a:r>
              <a:rPr lang="en-US" sz="2400" b="1" dirty="0" err="1" smtClean="0">
                <a:latin typeface="Arial" charset="0"/>
                <a:cs typeface="Arial" charset="0"/>
              </a:rPr>
              <a:t>Logistik</a:t>
            </a:r>
            <a:r>
              <a:rPr lang="en-US" sz="2400" b="1" dirty="0" smtClean="0">
                <a:latin typeface="Arial" charset="0"/>
                <a:cs typeface="Arial" charset="0"/>
              </a:rPr>
              <a:t>-Linz GmbH</a:t>
            </a:r>
            <a:r>
              <a:rPr lang="en-US" sz="1800" b="1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None/>
              <a:defRPr/>
            </a:pPr>
            <a:r>
              <a:rPr lang="en-US" sz="1800" b="1" dirty="0" smtClean="0">
                <a:latin typeface="Arial" charset="0"/>
                <a:cs typeface="Arial" charset="0"/>
              </a:rPr>
              <a:t>          </a:t>
            </a:r>
            <a:r>
              <a:rPr lang="en-US" sz="1800" b="1" dirty="0" smtClean="0">
                <a:latin typeface="Arial" charset="0"/>
                <a:cs typeface="Arial" charset="0"/>
                <a:hlinkClick r:id="rId5"/>
              </a:rPr>
              <a:t>www.ill.co.at</a:t>
            </a:r>
            <a:r>
              <a:rPr lang="en-US" sz="1800" b="1" dirty="0" smtClean="0"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Giurgiu Free Zone Administration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None/>
              <a:defRPr/>
            </a:pPr>
            <a:r>
              <a:rPr lang="en-US" sz="1800" b="1" dirty="0" smtClean="0">
                <a:latin typeface="Arial" charset="0"/>
                <a:cs typeface="Arial" charset="0"/>
              </a:rPr>
              <a:t>       </a:t>
            </a:r>
            <a:r>
              <a:rPr lang="en-US" sz="1800" b="1" dirty="0" smtClean="0">
                <a:latin typeface="Arial" charset="0"/>
                <a:cs typeface="Arial" charset="0"/>
                <a:hlinkClick r:id="rId6"/>
              </a:rPr>
              <a:t>www.zlg.ro</a:t>
            </a:r>
            <a:r>
              <a:rPr lang="en-US" sz="1800" b="1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Giurgiu Municipality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Wingdings" pitchFamily="2" charset="2"/>
              <a:buNone/>
              <a:defRPr/>
            </a:pPr>
            <a:r>
              <a:rPr lang="en-US" sz="1800" b="1" dirty="0" smtClean="0">
                <a:latin typeface="Arial" charset="0"/>
                <a:cs typeface="Arial" charset="0"/>
              </a:rPr>
              <a:t>       </a:t>
            </a:r>
            <a:r>
              <a:rPr lang="en-US" sz="1800" b="1" dirty="0" smtClean="0">
                <a:latin typeface="Arial" charset="0"/>
                <a:cs typeface="Arial" charset="0"/>
                <a:hlinkClick r:id="rId7"/>
              </a:rPr>
              <a:t>www.primariagiurgiu.ro</a:t>
            </a:r>
            <a:r>
              <a:rPr lang="en-US" sz="1800" b="1" dirty="0" smtClean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Project partners</a:t>
            </a:r>
          </a:p>
        </p:txBody>
      </p:sp>
      <p:pic>
        <p:nvPicPr>
          <p:cNvPr id="4100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600200"/>
            <a:ext cx="12239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2590800"/>
            <a:ext cx="1189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/>
          <p:cNvPicPr>
            <a:picLocks noChangeAspect="1"/>
          </p:cNvPicPr>
          <p:nvPr/>
        </p:nvPicPr>
        <p:blipFill>
          <a:blip r:embed="rId10" cstate="print"/>
          <a:srcRect t="-2254"/>
          <a:stretch>
            <a:fillRect/>
          </a:stretch>
        </p:blipFill>
        <p:spPr bwMode="auto">
          <a:xfrm>
            <a:off x="7543800" y="3505200"/>
            <a:ext cx="1350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4648200"/>
            <a:ext cx="7429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accent6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accent6"/>
                </a:solidFill>
                <a:latin typeface="Arial" charset="0"/>
              </a:rPr>
              <a:t>Overal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 project budget: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      800 000 Euro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6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EU Contribution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400 000 Euro (50%)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6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Project Partners Contribution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 400 000 Euro (50%)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136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Project Financing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TEN-T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2057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/>
              <a:t>Project Goal: </a:t>
            </a:r>
            <a:br>
              <a:rPr lang="en-US" sz="4000" b="1" dirty="0" smtClean="0"/>
            </a:br>
            <a:r>
              <a:rPr lang="en-US" sz="4000" b="1" dirty="0" smtClean="0"/>
              <a:t>GREEN PORT established in Giurgiu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 l="8179" t="20003" b="18173"/>
          <a:stretch>
            <a:fillRect/>
          </a:stretch>
        </p:blipFill>
        <p:spPr bwMode="auto">
          <a:xfrm>
            <a:off x="914400" y="3048000"/>
            <a:ext cx="6842125" cy="2879725"/>
          </a:xfrm>
          <a:prstGeom prst="rect">
            <a:avLst/>
          </a:prstGeom>
          <a:solidFill>
            <a:srgbClr val="C00000">
              <a:alpha val="2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5943600" y="4800600"/>
            <a:ext cx="381000" cy="304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defRPr/>
            </a:pPr>
            <a:r>
              <a:rPr lang="de-AT" sz="2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Giurgiu Port - the </a:t>
            </a:r>
            <a:r>
              <a:rPr lang="en-US" sz="2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first Green Danube Port in Europe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defRPr/>
            </a:pPr>
            <a:r>
              <a:rPr lang="en-US" sz="2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Integrated energy-efficiency concepts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defRPr/>
            </a:pPr>
            <a:r>
              <a:rPr lang="en-US" sz="2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Comprehensive environmental measures for intermodal ports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Specific objectives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4433888" cy="252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7687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Euro-Regional development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Bucharest-Giurgiu-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Rousse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high potential for future investments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Project Output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X:\Adds\Dokumente_Marketing\Projekt-Hafen-Giurigu\Hallenpläne-Markon\20130819_Renderin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216" y="1481138"/>
            <a:ext cx="7757567" cy="4525962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500" b="1" dirty="0" smtClean="0"/>
              <a:t>Main investment</a:t>
            </a:r>
            <a:br>
              <a:rPr lang="en-US" sz="2500" b="1" dirty="0" smtClean="0"/>
            </a:br>
            <a:r>
              <a:rPr lang="en-US" sz="2500" b="1" dirty="0" smtClean="0"/>
              <a:t>Multi - modal Port (water-road-rail) </a:t>
            </a:r>
            <a:br>
              <a:rPr lang="en-US" sz="2500" b="1" dirty="0" smtClean="0"/>
            </a:br>
            <a:r>
              <a:rPr lang="en-US" sz="2500" b="1" dirty="0" smtClean="0"/>
              <a:t>  all weather terminal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Measures for Energy efficiency  - renewable and alternative energy within the port (LNG as fuel for trucks and port equipment)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Revitalization of the existing port area and infrastructure</a:t>
            </a:r>
          </a:p>
          <a:p>
            <a:pPr eaLnBrk="1" hangingPunct="1">
              <a:defRPr/>
            </a:pPr>
            <a:r>
              <a:rPr lang="de-AT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Port development model for high-performance Green Danube Ports to be disseminated to all Danube ports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Green Port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4196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 concept of 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sustainable development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put into practice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reduced overall gas emissions (CO, CO2 and others), noise and dust levels due to the smarter infra-  and super-structure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defRPr/>
            </a:pPr>
            <a:r>
              <a:rPr lang="de-AT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larger cargo volumes transported by inland waterways, instead of roads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defRPr/>
            </a:pPr>
            <a:r>
              <a:rPr lang="de-AT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increase the port capacity and efficiency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defRPr/>
            </a:pPr>
            <a:r>
              <a:rPr lang="de-AT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 model for other Danube Ports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buNone/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Bucuresti</a:t>
            </a:r>
            <a:r>
              <a:rPr lang="en-US" b="1" dirty="0" smtClean="0"/>
              <a:t>, 26-27 Mai 2015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Main benefits of the green port concepts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456</Words>
  <Application>Microsoft Office PowerPoint</Application>
  <PresentationFormat>On-screen Show (4:3)</PresentationFormat>
  <Paragraphs>111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  HIGH PERFORMANCE GREEN PORT GIURGIU 2012-EU-18089-S  The project is in line with the Priority Project no 18 Waterways Axis  Rhine-Main-Danube of the TET-T Network</vt:lpstr>
      <vt:lpstr>Project partners</vt:lpstr>
      <vt:lpstr>Project Financing TEN-T Program</vt:lpstr>
      <vt:lpstr>Project Goal:  GREEN PORT established in Giurgiu</vt:lpstr>
      <vt:lpstr>Specific objectives</vt:lpstr>
      <vt:lpstr>Project Output</vt:lpstr>
      <vt:lpstr>Main investment Multi - modal Port (water-road-rail)    all weather terminal</vt:lpstr>
      <vt:lpstr>Green Port Concept </vt:lpstr>
      <vt:lpstr>Main benefits of the green port concepts</vt:lpstr>
      <vt:lpstr>First stage results –Technical Studies  &amp; Programming Documents </vt:lpstr>
      <vt:lpstr>Giurgiu will become a crossing point  for the Balkans</vt:lpstr>
      <vt:lpstr>Reasons to invest in Romania</vt:lpstr>
      <vt:lpstr>NEXT STEP</vt:lpstr>
      <vt:lpstr>New project objectives</vt:lpstr>
      <vt:lpstr>New project objectives</vt:lpstr>
      <vt:lpstr>Next financing: CEF 2014-2020</vt:lpstr>
      <vt:lpstr>Thank you for your attention  For any further information  do not hesitate to contact us:  Nicolae BARBU MAYOR GIURGIU MUNICIPALITY  primar@primariagiurgiu.ro primarie@primariagiurgiu.ro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Ianca</dc:creator>
  <cp:lastModifiedBy>Doina</cp:lastModifiedBy>
  <cp:revision>47</cp:revision>
  <cp:lastPrinted>1601-01-01T00:00:00Z</cp:lastPrinted>
  <dcterms:created xsi:type="dcterms:W3CDTF">1601-01-01T00:00:00Z</dcterms:created>
  <dcterms:modified xsi:type="dcterms:W3CDTF">2015-05-25T13:05:19Z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